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Ligne"/>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Texte du titre"/>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Texte du titre</a:t>
            </a:r>
          </a:p>
        </p:txBody>
      </p:sp>
      <p:sp>
        <p:nvSpPr>
          <p:cNvPr id="13" name="Texte niveau 1…"/>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0" algn="ctr">
              <a:lnSpc>
                <a:spcPct val="70000"/>
              </a:lnSpc>
              <a:spcBef>
                <a:spcPts val="0"/>
              </a:spcBef>
              <a:buSzTx/>
              <a:buFontTx/>
              <a:buNone/>
              <a:defRPr i="1" sz="4800">
                <a:solidFill>
                  <a:srgbClr val="747676"/>
                </a:solidFill>
              </a:defRPr>
            </a:lvl2pPr>
            <a:lvl3pPr marL="0" indent="0" algn="ctr">
              <a:lnSpc>
                <a:spcPct val="70000"/>
              </a:lnSpc>
              <a:spcBef>
                <a:spcPts val="0"/>
              </a:spcBef>
              <a:buSzTx/>
              <a:buFontTx/>
              <a:buNone/>
              <a:defRPr i="1" sz="4800">
                <a:solidFill>
                  <a:srgbClr val="747676"/>
                </a:solidFill>
              </a:defRPr>
            </a:lvl3pPr>
            <a:lvl4pPr marL="0" indent="0" algn="ctr">
              <a:lnSpc>
                <a:spcPct val="70000"/>
              </a:lnSpc>
              <a:spcBef>
                <a:spcPts val="0"/>
              </a:spcBef>
              <a:buSzTx/>
              <a:buFontTx/>
              <a:buNone/>
              <a:defRPr i="1" sz="4800">
                <a:solidFill>
                  <a:srgbClr val="747676"/>
                </a:solidFill>
              </a:defRPr>
            </a:lvl4pPr>
            <a:lvl5pPr marL="0" indent="0" algn="ctr">
              <a:lnSpc>
                <a:spcPct val="70000"/>
              </a:lnSpc>
              <a:spcBef>
                <a:spcPts val="0"/>
              </a:spcBef>
              <a:buSzTx/>
              <a:buFontTx/>
              <a:buNone/>
              <a:defRPr i="1" sz="4800">
                <a:solidFill>
                  <a:srgbClr val="747676"/>
                </a:solidFill>
              </a:defRPr>
            </a:lvl5pPr>
          </a:lstStyle>
          <a:p>
            <a:pPr/>
            <a:r>
              <a:t>Texte niveau 1</a:t>
            </a:r>
          </a:p>
          <a:p>
            <a:pPr lvl="1"/>
            <a:r>
              <a:t>Texte niveau 2</a:t>
            </a:r>
          </a:p>
          <a:p>
            <a:pPr lvl="2"/>
            <a:r>
              <a:t>Texte niveau 3</a:t>
            </a:r>
          </a:p>
          <a:p>
            <a:pPr lvl="3"/>
            <a:r>
              <a:t>Texte niveau 4</a:t>
            </a:r>
          </a:p>
          <a:p>
            <a:pPr lvl="4"/>
            <a:r>
              <a:t>Texte niveau 5</a:t>
            </a:r>
          </a:p>
        </p:txBody>
      </p:sp>
      <p:sp>
        <p:nvSpPr>
          <p:cNvPr id="14" name="Numéro de diapositive"/>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101" name="«"/>
          <p:cNvSpPr txBox="1"/>
          <p:nvPr/>
        </p:nvSpPr>
        <p:spPr>
          <a:xfrm>
            <a:off x="508000" y="1771650"/>
            <a:ext cx="2281238"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 </a:t>
            </a:r>
          </a:p>
        </p:txBody>
      </p:sp>
      <p:sp>
        <p:nvSpPr>
          <p:cNvPr id="102" name="Saisissez une citation ici."/>
          <p:cNvSpPr txBox="1"/>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Saisissez une citation ici.</a:t>
            </a:r>
          </a:p>
        </p:txBody>
      </p:sp>
      <p:sp>
        <p:nvSpPr>
          <p:cNvPr id="103" name="-Gilles Allain"/>
          <p:cNvSpPr txBox="1"/>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-Gilles Allain</a:t>
            </a:r>
          </a:p>
        </p:txBody>
      </p:sp>
      <p:sp>
        <p:nvSpPr>
          <p:cNvPr id="10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118295074_2675x2907.jpeg"/>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Numéro de diapositive"/>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1" name="118295074_2675x2907.jpeg"/>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Rectangle"/>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Ligne"/>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Texte du titre"/>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Texte du titre</a:t>
            </a:r>
          </a:p>
        </p:txBody>
      </p:sp>
      <p:sp>
        <p:nvSpPr>
          <p:cNvPr id="25" name="Texte niveau 1…"/>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0" algn="r">
              <a:lnSpc>
                <a:spcPct val="70000"/>
              </a:lnSpc>
              <a:spcBef>
                <a:spcPts val="600"/>
              </a:spcBef>
              <a:buSzTx/>
              <a:buFontTx/>
              <a:buNone/>
              <a:defRPr i="1" sz="4800">
                <a:solidFill>
                  <a:srgbClr val="747676"/>
                </a:solidFill>
              </a:defRPr>
            </a:lvl2pPr>
            <a:lvl3pPr marL="0" indent="0" algn="r">
              <a:lnSpc>
                <a:spcPct val="70000"/>
              </a:lnSpc>
              <a:spcBef>
                <a:spcPts val="600"/>
              </a:spcBef>
              <a:buSzTx/>
              <a:buFontTx/>
              <a:buNone/>
              <a:defRPr i="1" sz="4800">
                <a:solidFill>
                  <a:srgbClr val="747676"/>
                </a:solidFill>
              </a:defRPr>
            </a:lvl3pPr>
            <a:lvl4pPr marL="0" indent="0" algn="r">
              <a:lnSpc>
                <a:spcPct val="70000"/>
              </a:lnSpc>
              <a:spcBef>
                <a:spcPts val="600"/>
              </a:spcBef>
              <a:buSzTx/>
              <a:buFontTx/>
              <a:buNone/>
              <a:defRPr i="1" sz="4800">
                <a:solidFill>
                  <a:srgbClr val="747676"/>
                </a:solidFill>
              </a:defRPr>
            </a:lvl4pPr>
            <a:lvl5pPr marL="0" indent="0" algn="r">
              <a:lnSpc>
                <a:spcPct val="70000"/>
              </a:lnSpc>
              <a:spcBef>
                <a:spcPts val="600"/>
              </a:spcBef>
              <a:buSzTx/>
              <a:buFontTx/>
              <a:buNone/>
              <a:defRPr i="1" sz="4800">
                <a:solidFill>
                  <a:srgbClr val="747676"/>
                </a:solidFill>
              </a:defRPr>
            </a:lvl5pPr>
          </a:lstStyle>
          <a:p>
            <a:pPr/>
            <a:r>
              <a:t>Texte niveau 1</a:t>
            </a:r>
          </a:p>
          <a:p>
            <a:pPr lvl="1"/>
            <a:r>
              <a:t>Texte niveau 2</a:t>
            </a:r>
          </a:p>
          <a:p>
            <a:pPr lvl="2"/>
            <a:r>
              <a:t>Texte niveau 3</a:t>
            </a:r>
          </a:p>
          <a:p>
            <a:pPr lvl="3"/>
            <a:r>
              <a:t>Texte niveau 4</a:t>
            </a:r>
          </a:p>
          <a:p>
            <a:pPr lvl="4"/>
            <a:r>
              <a:t>Texte niveau 5</a:t>
            </a:r>
          </a:p>
        </p:txBody>
      </p:sp>
      <p:sp>
        <p:nvSpPr>
          <p:cNvPr id="26" name="Numéro de diapositive"/>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3" name="Texte du titre"/>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Texte du titre</a:t>
            </a:r>
          </a:p>
        </p:txBody>
      </p:sp>
      <p:sp>
        <p:nvSpPr>
          <p:cNvPr id="34" name="Numéro de diapositive"/>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41" name="182429520_1646x1646.jpeg"/>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Ligne"/>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Texte du titre"/>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Texte du titre</a:t>
            </a:r>
          </a:p>
        </p:txBody>
      </p:sp>
      <p:sp>
        <p:nvSpPr>
          <p:cNvPr id="44" name="Texte niveau 1…"/>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0" algn="r">
              <a:lnSpc>
                <a:spcPct val="70000"/>
              </a:lnSpc>
              <a:spcBef>
                <a:spcPts val="600"/>
              </a:spcBef>
              <a:buSzTx/>
              <a:buFontTx/>
              <a:buNone/>
              <a:defRPr i="1" sz="4800">
                <a:solidFill>
                  <a:srgbClr val="747676"/>
                </a:solidFill>
              </a:defRPr>
            </a:lvl2pPr>
            <a:lvl3pPr marL="0" indent="0" algn="r">
              <a:lnSpc>
                <a:spcPct val="70000"/>
              </a:lnSpc>
              <a:spcBef>
                <a:spcPts val="600"/>
              </a:spcBef>
              <a:buSzTx/>
              <a:buFontTx/>
              <a:buNone/>
              <a:defRPr i="1" sz="4800">
                <a:solidFill>
                  <a:srgbClr val="747676"/>
                </a:solidFill>
              </a:defRPr>
            </a:lvl3pPr>
            <a:lvl4pPr marL="0" indent="0" algn="r">
              <a:lnSpc>
                <a:spcPct val="70000"/>
              </a:lnSpc>
              <a:spcBef>
                <a:spcPts val="600"/>
              </a:spcBef>
              <a:buSzTx/>
              <a:buFontTx/>
              <a:buNone/>
              <a:defRPr i="1" sz="4800">
                <a:solidFill>
                  <a:srgbClr val="747676"/>
                </a:solidFill>
              </a:defRPr>
            </a:lvl4pPr>
            <a:lvl5pPr marL="0" indent="0" algn="r">
              <a:lnSpc>
                <a:spcPct val="70000"/>
              </a:lnSpc>
              <a:spcBef>
                <a:spcPts val="600"/>
              </a:spcBef>
              <a:buSzTx/>
              <a:buFontTx/>
              <a:buNone/>
              <a:defRPr i="1" sz="4800">
                <a:solidFill>
                  <a:srgbClr val="747676"/>
                </a:solidFill>
              </a:defRPr>
            </a:lvl5pPr>
          </a:lstStyle>
          <a:p>
            <a:pPr/>
            <a:r>
              <a:t>Texte niveau 1</a:t>
            </a:r>
          </a:p>
          <a:p>
            <a:pPr lvl="1"/>
            <a:r>
              <a:t>Texte niveau 2</a:t>
            </a:r>
          </a:p>
          <a:p>
            <a:pPr lvl="2"/>
            <a:r>
              <a:t>Texte niveau 3</a:t>
            </a:r>
          </a:p>
          <a:p>
            <a:pPr lvl="3"/>
            <a:r>
              <a:t>Texte niveau 4</a:t>
            </a:r>
          </a:p>
          <a:p>
            <a:pPr lvl="4"/>
            <a:r>
              <a:t>Texte niveau 5</a:t>
            </a:r>
          </a:p>
        </p:txBody>
      </p:sp>
      <p:sp>
        <p:nvSpPr>
          <p:cNvPr id="45" name="Numéro de diapositive"/>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2" name="Lig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61" name="Lig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Texte du titre"/>
          <p:cNvSpPr txBox="1"/>
          <p:nvPr>
            <p:ph type="title"/>
          </p:nvPr>
        </p:nvSpPr>
        <p:spPr>
          <a:prstGeom prst="rect">
            <a:avLst/>
          </a:prstGeom>
        </p:spPr>
        <p:txBody>
          <a:bodyPr/>
          <a:lstStyle/>
          <a:p>
            <a:pPr/>
            <a:r>
              <a:t>Texte du titre</a:t>
            </a:r>
          </a:p>
        </p:txBody>
      </p:sp>
      <p:sp>
        <p:nvSpPr>
          <p:cNvPr id="6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71" name="118295074_2675x2907.jpeg"/>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Ligne"/>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Texte du titre"/>
          <p:cNvSpPr txBox="1"/>
          <p:nvPr>
            <p:ph type="title"/>
          </p:nvPr>
        </p:nvSpPr>
        <p:spPr>
          <a:xfrm>
            <a:off x="7023100" y="723900"/>
            <a:ext cx="5397500" cy="723900"/>
          </a:xfrm>
          <a:prstGeom prst="rect">
            <a:avLst/>
          </a:prstGeom>
        </p:spPr>
        <p:txBody>
          <a:bodyPr/>
          <a:lstStyle/>
          <a:p>
            <a:pPr/>
            <a:r>
              <a:t>Texte du titre</a:t>
            </a:r>
          </a:p>
        </p:txBody>
      </p:sp>
      <p:sp>
        <p:nvSpPr>
          <p:cNvPr id="74" name="Texte niveau 1…"/>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Texte niveau 1</a:t>
            </a:r>
          </a:p>
          <a:p>
            <a:pPr lvl="1"/>
            <a:r>
              <a:t>Texte niveau 2</a:t>
            </a:r>
          </a:p>
          <a:p>
            <a:pPr lvl="2"/>
            <a:r>
              <a:t>Texte niveau 3</a:t>
            </a:r>
          </a:p>
          <a:p>
            <a:pPr lvl="3"/>
            <a:r>
              <a:t>Texte niveau 4</a:t>
            </a:r>
          </a:p>
          <a:p>
            <a:pPr lvl="4"/>
            <a:r>
              <a:t>Texte niveau 5</a:t>
            </a: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82"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8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90" name="118295074_2675x2907.jpeg"/>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182741592_1098x949.jpeg"/>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182429520_1646x1646.jpeg"/>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Texte niveau 1…"/>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0">
              <a:spcBef>
                <a:spcPts val="1400"/>
              </a:spcBef>
              <a:buSzTx/>
              <a:buFontTx/>
              <a:buNone/>
              <a:defRPr i="1" spc="28" sz="2800"/>
            </a:lvl2pPr>
            <a:lvl3pPr marL="0" indent="0">
              <a:spcBef>
                <a:spcPts val="1400"/>
              </a:spcBef>
              <a:buSzTx/>
              <a:buFontTx/>
              <a:buNone/>
              <a:defRPr i="1" spc="28" sz="2800"/>
            </a:lvl3pPr>
            <a:lvl4pPr marL="0" indent="0">
              <a:spcBef>
                <a:spcPts val="1400"/>
              </a:spcBef>
              <a:buSzTx/>
              <a:buFontTx/>
              <a:buNone/>
              <a:defRPr i="1" spc="28" sz="2800"/>
            </a:lvl4pPr>
            <a:lvl5pPr marL="0" indent="0">
              <a:spcBef>
                <a:spcPts val="1400"/>
              </a:spcBef>
              <a:buSzTx/>
              <a:buFontTx/>
              <a:buNone/>
              <a:defRPr i="1" spc="28" sz="2800"/>
            </a:lvl5pPr>
          </a:lstStyle>
          <a:p>
            <a:pPr/>
            <a:r>
              <a:t>Texte niveau 1</a:t>
            </a:r>
          </a:p>
          <a:p>
            <a:pPr lvl="1"/>
            <a:r>
              <a:t>Texte niveau 2</a:t>
            </a:r>
          </a:p>
          <a:p>
            <a:pPr lvl="2"/>
            <a:r>
              <a:t>Texte niveau 3</a:t>
            </a:r>
          </a:p>
          <a:p>
            <a:pPr lvl="3"/>
            <a:r>
              <a:t>Texte niveau 4</a:t>
            </a:r>
          </a:p>
          <a:p>
            <a:pPr lvl="4"/>
            <a:r>
              <a:t>Texte niveau 5</a:t>
            </a: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du titre</a:t>
            </a:r>
          </a:p>
        </p:txBody>
      </p:sp>
      <p:sp>
        <p:nvSpPr>
          <p:cNvPr id="3" name="Texte niveau 1…"/>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age" descr="Image"/>
          <p:cNvPicPr>
            <a:picLocks noChangeAspect="1"/>
          </p:cNvPicPr>
          <p:nvPr>
            <p:ph type="pic" idx="13"/>
          </p:nvPr>
        </p:nvPicPr>
        <p:blipFill>
          <a:blip r:embed="rId2">
            <a:extLst/>
          </a:blip>
          <a:srcRect l="194" t="7974" r="116" b="23208"/>
          <a:stretch>
            <a:fillRect/>
          </a:stretch>
        </p:blipFill>
        <p:spPr>
          <a:prstGeom prst="rect">
            <a:avLst/>
          </a:prstGeom>
        </p:spPr>
      </p:pic>
      <p:sp>
        <p:nvSpPr>
          <p:cNvPr id="129"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30" name="Lig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1" name="Comment les parents pensent et exercent l’éducation à la santé de leurs enfants"/>
          <p:cNvSpPr txBox="1"/>
          <p:nvPr>
            <p:ph type="title"/>
          </p:nvPr>
        </p:nvSpPr>
        <p:spPr>
          <a:prstGeom prst="rect">
            <a:avLst/>
          </a:prstGeom>
        </p:spPr>
        <p:txBody>
          <a:bodyPr/>
          <a:lstStyle>
            <a:lvl1pPr defTabSz="303783">
              <a:defRPr sz="6292"/>
            </a:lvl1pPr>
          </a:lstStyle>
          <a:p>
            <a:pPr/>
            <a:r>
              <a:t>Comment les parents pensent et exercent l’éducation à la santé de leurs enfants </a:t>
            </a:r>
          </a:p>
        </p:txBody>
      </p:sp>
      <p:sp>
        <p:nvSpPr>
          <p:cNvPr id="132" name="Corps"/>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Capture d’écran 2019-05-12 à 14.21.23.png" descr="Capture d’écran 2019-05-12 à 14.21.23.png"/>
          <p:cNvPicPr>
            <a:picLocks noChangeAspect="1"/>
          </p:cNvPicPr>
          <p:nvPr/>
        </p:nvPicPr>
        <p:blipFill>
          <a:blip r:embed="rId2">
            <a:extLst/>
          </a:blip>
          <a:stretch>
            <a:fillRect/>
          </a:stretch>
        </p:blipFill>
        <p:spPr>
          <a:xfrm>
            <a:off x="844153" y="1917447"/>
            <a:ext cx="11316487" cy="620191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0" name="PRECONSATIONS SUITE"/>
          <p:cNvSpPr txBox="1"/>
          <p:nvPr>
            <p:ph type="title"/>
          </p:nvPr>
        </p:nvSpPr>
        <p:spPr>
          <a:prstGeom prst="rect">
            <a:avLst/>
          </a:prstGeom>
        </p:spPr>
        <p:txBody>
          <a:bodyPr/>
          <a:lstStyle>
            <a:lvl1pPr defTabSz="543305">
              <a:spcBef>
                <a:spcPts val="2100"/>
              </a:spcBef>
              <a:defRPr sz="4836"/>
            </a:lvl1pPr>
          </a:lstStyle>
          <a:p>
            <a:pPr/>
            <a:r>
              <a:t>PRECONSATIONS SUITE </a:t>
            </a:r>
          </a:p>
        </p:txBody>
      </p:sp>
      <p:sp>
        <p:nvSpPr>
          <p:cNvPr id="171" name="Préconisations sur le long terme :…"/>
          <p:cNvSpPr txBox="1"/>
          <p:nvPr>
            <p:ph type="body" idx="1"/>
          </p:nvPr>
        </p:nvSpPr>
        <p:spPr>
          <a:prstGeom prst="rect">
            <a:avLst/>
          </a:prstGeom>
        </p:spPr>
        <p:txBody>
          <a:bodyPr/>
          <a:lstStyle/>
          <a:p>
            <a:pPr>
              <a:defRPr u="sng"/>
            </a:pPr>
            <a:r>
              <a:t>Préconisations sur le long terme : </a:t>
            </a:r>
          </a:p>
          <a:p>
            <a:pPr>
              <a:defRPr u="sng"/>
            </a:pPr>
            <a:r>
              <a:rPr u="none"/>
              <a:t>Création focus groupe avec famille : objet santé / alimentation: continuer à produire de la recherche et de l’analyse. </a:t>
            </a:r>
            <a:endParaRPr u="none"/>
          </a:p>
          <a:p>
            <a:pPr>
              <a:defRPr u="sng"/>
            </a:pPr>
            <a:r>
              <a:rPr u="none"/>
              <a:t>Veille scientifique : actions menées sur le territoire ou dans les pays frontaliers. Se tenir au courant par le biais d’articles scientifiques.. </a:t>
            </a:r>
            <a:endParaRPr u="none"/>
          </a:p>
          <a:p>
            <a:pPr>
              <a:defRPr u="sng"/>
            </a:pPr>
            <a:r>
              <a:rPr u="none"/>
              <a:t>Ce genre de problématique ne peut pas s’arrêter de simple préconisations ponctuelles. La recherche doit se faire dans le temps, sur le long terme. ( l’exemple du TABAC )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4" name="PRECONISATIONS SUITE"/>
          <p:cNvSpPr txBox="1"/>
          <p:nvPr>
            <p:ph type="title"/>
          </p:nvPr>
        </p:nvSpPr>
        <p:spPr>
          <a:prstGeom prst="rect">
            <a:avLst/>
          </a:prstGeom>
        </p:spPr>
        <p:txBody>
          <a:bodyPr/>
          <a:lstStyle>
            <a:lvl1pPr defTabSz="543305">
              <a:spcBef>
                <a:spcPts val="2100"/>
              </a:spcBef>
              <a:defRPr sz="4836"/>
            </a:lvl1pPr>
          </a:lstStyle>
          <a:p>
            <a:pPr/>
            <a:r>
              <a:t>PRECONISATIONS SUITE </a:t>
            </a:r>
          </a:p>
        </p:txBody>
      </p:sp>
      <p:sp>
        <p:nvSpPr>
          <p:cNvPr id="175" name="Préconisations globales :…"/>
          <p:cNvSpPr txBox="1"/>
          <p:nvPr>
            <p:ph type="body" idx="1"/>
          </p:nvPr>
        </p:nvSpPr>
        <p:spPr>
          <a:xfrm>
            <a:off x="571500" y="1809750"/>
            <a:ext cx="11861800" cy="7226300"/>
          </a:xfrm>
          <a:prstGeom prst="rect">
            <a:avLst/>
          </a:prstGeom>
        </p:spPr>
        <p:txBody>
          <a:bodyPr/>
          <a:lstStyle/>
          <a:p>
            <a:pPr/>
            <a:r>
              <a:t>Préconisations globales : </a:t>
            </a:r>
          </a:p>
          <a:p>
            <a:pPr/>
            <a:r>
              <a:t>Donner la parole aux acteurs de première ligne ( familles ) </a:t>
            </a:r>
          </a:p>
          <a:p>
            <a:pPr/>
            <a:r>
              <a:t>Ne pas appliquer un model clé en main qui risquerait d’être uniformisant et se révéler inefficace. </a:t>
            </a:r>
          </a:p>
          <a:p>
            <a:pPr/>
            <a:r>
              <a:t>Passer d’une approche diagnostic à une approche des modes de vie des familles. = limite de l’approche en terme de besoins : donner une image uniformisante des besoins alors que ceux-ci sont très hétérogènes.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8" name="ALLER PLUS LOIN"/>
          <p:cNvSpPr txBox="1"/>
          <p:nvPr>
            <p:ph type="title"/>
          </p:nvPr>
        </p:nvSpPr>
        <p:spPr>
          <a:prstGeom prst="rect">
            <a:avLst/>
          </a:prstGeom>
        </p:spPr>
        <p:txBody>
          <a:bodyPr/>
          <a:lstStyle>
            <a:lvl1pPr defTabSz="543305">
              <a:spcBef>
                <a:spcPts val="2100"/>
              </a:spcBef>
              <a:defRPr sz="4836"/>
            </a:lvl1pPr>
          </a:lstStyle>
          <a:p>
            <a:pPr/>
            <a:r>
              <a:t>ALLER PLUS LOIN </a:t>
            </a:r>
          </a:p>
        </p:txBody>
      </p:sp>
      <p:sp>
        <p:nvSpPr>
          <p:cNvPr id="179" name="Méthodologie : entretien avec des pères de familles : souligner les inégalité à travers les capitaux éco / j’aurais aimé faire d’autres comparaison comme la comparaison au niveau du genre des parents.…"/>
          <p:cNvSpPr txBox="1"/>
          <p:nvPr>
            <p:ph type="body" idx="1"/>
          </p:nvPr>
        </p:nvSpPr>
        <p:spPr>
          <a:prstGeom prst="rect">
            <a:avLst/>
          </a:prstGeom>
        </p:spPr>
        <p:txBody>
          <a:bodyPr/>
          <a:lstStyle/>
          <a:p>
            <a:pPr marL="460502" indent="-460502" defTabSz="572516">
              <a:spcBef>
                <a:spcPts val="1700"/>
              </a:spcBef>
              <a:defRPr sz="3136"/>
            </a:pPr>
            <a:r>
              <a:t>Méthodologie : entretien avec des pères de familles : souligner les inégalité à travers les capitaux éco / j’aurais aimé faire d’autres comparaison comme la comparaison au niveau du genre des parents. </a:t>
            </a:r>
          </a:p>
          <a:p>
            <a:pPr marL="460502" indent="-460502" defTabSz="572516">
              <a:spcBef>
                <a:spcPts val="1700"/>
              </a:spcBef>
              <a:defRPr sz="3136"/>
            </a:pPr>
            <a:r>
              <a:t>Créer une autre recherche : relation à la souffrance et à la douleur des individus ( pour soigner la plaie et la maladie faut il encore avoir mal .. sensation différente entre classe pop et classe sup : CSP  ) </a:t>
            </a:r>
          </a:p>
          <a:p>
            <a:pPr marL="460502" indent="-460502" defTabSz="572516">
              <a:spcBef>
                <a:spcPts val="1700"/>
              </a:spcBef>
              <a:defRPr sz="3136"/>
            </a:pPr>
            <a:r>
              <a:t>Analyser les rapports que les individus entretiennent avec leur corps. </a:t>
            </a:r>
          </a:p>
          <a:p>
            <a:pPr marL="460502" indent="-460502" defTabSz="572516">
              <a:spcBef>
                <a:spcPts val="1700"/>
              </a:spcBef>
              <a:defRPr sz="3136"/>
            </a:pPr>
            <a:r>
              <a:t>Rendre compte des variations observées dans la consommation du médical des différentes classes sociales.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ph type="pic" idx="13"/>
          </p:nvPr>
        </p:nvPicPr>
        <p:blipFill>
          <a:blip r:embed="rId2">
            <a:extLst/>
          </a:blip>
          <a:srcRect l="2257" t="129" r="26205" b="129"/>
          <a:stretch>
            <a:fillRect/>
          </a:stretch>
        </p:blipFill>
        <p:spPr>
          <a:prstGeom prst="rect">
            <a:avLst/>
          </a:prstGeom>
        </p:spPr>
      </p:pic>
      <p:sp>
        <p:nvSpPr>
          <p:cNvPr id="135" name="Ligne"/>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6" name="PLAN DE RECHERCHE"/>
          <p:cNvSpPr txBox="1"/>
          <p:nvPr>
            <p:ph type="title"/>
          </p:nvPr>
        </p:nvSpPr>
        <p:spPr>
          <a:prstGeom prst="rect">
            <a:avLst/>
          </a:prstGeom>
        </p:spPr>
        <p:txBody>
          <a:bodyPr/>
          <a:lstStyle>
            <a:lvl1pPr defTabSz="543305">
              <a:spcBef>
                <a:spcPts val="2100"/>
              </a:spcBef>
              <a:defRPr sz="4836"/>
            </a:lvl1pPr>
          </a:lstStyle>
          <a:p>
            <a:pPr/>
            <a:r>
              <a:t>PLAN DE RECHERCHE</a:t>
            </a:r>
          </a:p>
        </p:txBody>
      </p:sp>
      <p:sp>
        <p:nvSpPr>
          <p:cNvPr id="137" name="COMMANDE…"/>
          <p:cNvSpPr txBox="1"/>
          <p:nvPr>
            <p:ph type="body" sz="half" idx="1"/>
          </p:nvPr>
        </p:nvSpPr>
        <p:spPr>
          <a:prstGeom prst="rect">
            <a:avLst/>
          </a:prstGeom>
        </p:spPr>
        <p:txBody>
          <a:bodyPr/>
          <a:lstStyle/>
          <a:p>
            <a:pPr/>
            <a:r>
              <a:t>COMMANDE </a:t>
            </a:r>
          </a:p>
          <a:p>
            <a:pPr/>
            <a:r>
              <a:t>METHODOLOGIE </a:t>
            </a:r>
          </a:p>
          <a:p>
            <a:pPr/>
            <a:r>
              <a:t>ANALYSES </a:t>
            </a:r>
          </a:p>
          <a:p>
            <a:pPr/>
            <a:r>
              <a:t>PRECONISATIONS </a:t>
            </a:r>
          </a:p>
          <a:p>
            <a:pPr/>
            <a:r>
              <a:t>ALLER PLUS LOIN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0" name="COMMANDE DU CENTRE SOCIAL LA TOUPIE"/>
          <p:cNvSpPr txBox="1"/>
          <p:nvPr>
            <p:ph type="title"/>
          </p:nvPr>
        </p:nvSpPr>
        <p:spPr>
          <a:prstGeom prst="rect">
            <a:avLst/>
          </a:prstGeom>
        </p:spPr>
        <p:txBody>
          <a:bodyPr/>
          <a:lstStyle>
            <a:lvl1pPr defTabSz="543305">
              <a:spcBef>
                <a:spcPts val="2100"/>
              </a:spcBef>
              <a:defRPr sz="4836"/>
            </a:lvl1pPr>
          </a:lstStyle>
          <a:p>
            <a:pPr/>
            <a:r>
              <a:t>COMMANDE DU CENTRE SOCIAL LA TOUPIE </a:t>
            </a:r>
          </a:p>
        </p:txBody>
      </p:sp>
      <p:sp>
        <p:nvSpPr>
          <p:cNvPr id="141" name="Commande de base : Cerner les besoins et les préoccupations que les parents peuvent rencontrer en matière d’éducation à la santé de leurs enfants.…"/>
          <p:cNvSpPr txBox="1"/>
          <p:nvPr>
            <p:ph type="body" idx="1"/>
          </p:nvPr>
        </p:nvSpPr>
        <p:spPr>
          <a:prstGeom prst="rect">
            <a:avLst/>
          </a:prstGeom>
        </p:spPr>
        <p:txBody>
          <a:bodyPr/>
          <a:lstStyle/>
          <a:p>
            <a:pPr marL="460502" indent="-460502" defTabSz="572516">
              <a:spcBef>
                <a:spcPts val="1700"/>
              </a:spcBef>
              <a:defRPr sz="3136"/>
            </a:pPr>
            <a:r>
              <a:t>Commande de base : Cerner les besoins et les préoccupations que les parents peuvent rencontrer en matière d’éducation à la santé de leurs enfants. </a:t>
            </a:r>
          </a:p>
          <a:p>
            <a:pPr marL="460502" indent="-460502" defTabSz="572516">
              <a:spcBef>
                <a:spcPts val="1700"/>
              </a:spcBef>
              <a:defRPr sz="3136"/>
            </a:pPr>
            <a:r>
              <a:t>Transformation de la commande à partir du concept de la représentation et de la pratique sociale : Aborder l’objet santé à partir de ce concept. </a:t>
            </a:r>
          </a:p>
          <a:p>
            <a:pPr marL="460502" indent="-460502" defTabSz="572516">
              <a:spcBef>
                <a:spcPts val="1700"/>
              </a:spcBef>
              <a:defRPr sz="3136"/>
            </a:pPr>
            <a:r>
              <a:t>« Toute réalité est représentée, c’est à dire approprié par l’individu ou le groupe, reconstruite par son système cognitif, intégrée dans son système de valeurs dépendant de son histoire et du contexte social et idéologique qui l’environne. »</a:t>
            </a:r>
          </a:p>
          <a:p>
            <a:pPr marL="460502" indent="-460502" defTabSz="572516">
              <a:spcBef>
                <a:spcPts val="1700"/>
              </a:spcBef>
              <a:defRPr sz="3136"/>
            </a:pPr>
            <a:r>
              <a:t>COMMENT LES PARENTS PENSENT ET EXERCENT L’EDUCATION A LA SANTE DE LEURS ENFANTS ?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4" name="METHODOLOGIE"/>
          <p:cNvSpPr txBox="1"/>
          <p:nvPr>
            <p:ph type="title"/>
          </p:nvPr>
        </p:nvSpPr>
        <p:spPr>
          <a:prstGeom prst="rect">
            <a:avLst/>
          </a:prstGeom>
        </p:spPr>
        <p:txBody>
          <a:bodyPr/>
          <a:lstStyle>
            <a:lvl1pPr defTabSz="543305">
              <a:spcBef>
                <a:spcPts val="2100"/>
              </a:spcBef>
              <a:defRPr sz="4836"/>
            </a:lvl1pPr>
          </a:lstStyle>
          <a:p>
            <a:pPr/>
            <a:r>
              <a:t>METHODOLOGIE </a:t>
            </a:r>
          </a:p>
        </p:txBody>
      </p:sp>
      <p:sp>
        <p:nvSpPr>
          <p:cNvPr id="145" name="Choix d’une méthodologie qualitative : méthodologie compréhensive : elle s’intéresse au sens que les individus donnent à leurs actions.…"/>
          <p:cNvSpPr txBox="1"/>
          <p:nvPr>
            <p:ph type="body" idx="1"/>
          </p:nvPr>
        </p:nvSpPr>
        <p:spPr>
          <a:prstGeom prst="rect">
            <a:avLst/>
          </a:prstGeom>
        </p:spPr>
        <p:txBody>
          <a:bodyPr/>
          <a:lstStyle/>
          <a:p>
            <a:pPr marL="437006" indent="-437006" defTabSz="543305">
              <a:spcBef>
                <a:spcPts val="1600"/>
              </a:spcBef>
              <a:defRPr sz="2976"/>
            </a:pPr>
            <a:r>
              <a:t>Choix d’une méthodologie qualitative : méthodologie compréhensive : elle s’intéresse au sens que les individus donnent à leurs actions. </a:t>
            </a:r>
          </a:p>
          <a:p>
            <a:pPr marL="437006" indent="-437006" defTabSz="543305">
              <a:spcBef>
                <a:spcPts val="1600"/>
              </a:spcBef>
              <a:defRPr sz="2976"/>
            </a:pPr>
            <a:r>
              <a:t>Entretiens semi-directifs avec quelques professionnels de santé ( partenaires du projet Educ ta santé ) ( 5 entretiens )</a:t>
            </a:r>
          </a:p>
          <a:p>
            <a:pPr marL="437006" indent="-437006" defTabSz="543305">
              <a:spcBef>
                <a:spcPts val="1600"/>
              </a:spcBef>
              <a:defRPr sz="2976"/>
            </a:pPr>
            <a:r>
              <a:t>Entretiens semi-directifs avec des familles ( 14 entretiens )</a:t>
            </a:r>
          </a:p>
          <a:p>
            <a:pPr marL="437006" indent="-437006" defTabSz="543305">
              <a:spcBef>
                <a:spcPts val="1600"/>
              </a:spcBef>
              <a:defRPr sz="2976"/>
            </a:pPr>
            <a:r>
              <a:t>Le choix d’une analyse qualitative : Enquêtes sur les inégalités de santé principalement issues d’études majoritairement quantitative. DONC : mise en place d’une méthode qualitative : offrir une compréhension et une explications des facteurs qui constituent les inégalités sociales de santé. / Limite / pas d’entretien avec des pères de familles. Ça a orienter ma recherche sans le vouloir.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8" name="ANALYSES"/>
          <p:cNvSpPr txBox="1"/>
          <p:nvPr>
            <p:ph type="title"/>
          </p:nvPr>
        </p:nvSpPr>
        <p:spPr>
          <a:prstGeom prst="rect">
            <a:avLst/>
          </a:prstGeom>
        </p:spPr>
        <p:txBody>
          <a:bodyPr/>
          <a:lstStyle>
            <a:lvl1pPr defTabSz="543305">
              <a:spcBef>
                <a:spcPts val="2100"/>
              </a:spcBef>
              <a:defRPr sz="4836"/>
            </a:lvl1pPr>
          </a:lstStyle>
          <a:p>
            <a:pPr/>
            <a:r>
              <a:t>ANALYSES </a:t>
            </a:r>
          </a:p>
        </p:txBody>
      </p:sp>
      <p:sp>
        <p:nvSpPr>
          <p:cNvPr id="149" name="Discours des professionnels : Pratique et représentation d’une bonne santé vue par les professionnels. : éduquer / discipliner / informer / prévenir…"/>
          <p:cNvSpPr txBox="1"/>
          <p:nvPr>
            <p:ph type="body" idx="1"/>
          </p:nvPr>
        </p:nvSpPr>
        <p:spPr>
          <a:prstGeom prst="rect">
            <a:avLst/>
          </a:prstGeom>
        </p:spPr>
        <p:txBody>
          <a:bodyPr/>
          <a:lstStyle/>
          <a:p>
            <a:pPr marL="422909" indent="-422909" defTabSz="525779">
              <a:spcBef>
                <a:spcPts val="1600"/>
              </a:spcBef>
              <a:defRPr sz="2880" u="sng"/>
            </a:pPr>
            <a:r>
              <a:t>Discours des professionnels : Pratique et représentation d’une bonne santé vue par les professionnels. : éduquer / discipliner / informer / prévenir</a:t>
            </a:r>
          </a:p>
          <a:p>
            <a:pPr marL="422909" indent="-422909" defTabSz="525779">
              <a:spcBef>
                <a:spcPts val="1600"/>
              </a:spcBef>
              <a:defRPr sz="2880" u="sng"/>
            </a:pPr>
            <a:r>
              <a:t>Quand la question de la santé n’est pas encore abordée : Santé effacée et retirée de l’éducation dans les structures familiales</a:t>
            </a:r>
          </a:p>
          <a:p>
            <a:pPr marL="422909" indent="-422909" defTabSz="525779">
              <a:spcBef>
                <a:spcPts val="1600"/>
              </a:spcBef>
              <a:defRPr sz="2880"/>
            </a:pPr>
            <a:r>
              <a:t>Enjeu de la réussite scolaire des enfants dans toutes les familles : seul levier d’ascension social pour les enfants selon les parents / moyen pour sortir de la précarité des parents .. école principal vecteur de mobilité sociale. </a:t>
            </a:r>
          </a:p>
          <a:p>
            <a:pPr marL="422909" indent="-422909" defTabSz="525779">
              <a:spcBef>
                <a:spcPts val="1600"/>
              </a:spcBef>
              <a:defRPr sz="2880"/>
            </a:pPr>
            <a:r>
              <a:t>Education avant tout basée sur les qualités relationnelles des enfants : respect / Education sur les règles de vie en collectivité / Education dans le but de préparer les enfants à l’intégration scolaire, professionnelle et sociale.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2" name="SUITE ANALYSE"/>
          <p:cNvSpPr txBox="1"/>
          <p:nvPr>
            <p:ph type="title"/>
          </p:nvPr>
        </p:nvSpPr>
        <p:spPr>
          <a:prstGeom prst="rect">
            <a:avLst/>
          </a:prstGeom>
        </p:spPr>
        <p:txBody>
          <a:bodyPr/>
          <a:lstStyle>
            <a:lvl1pPr defTabSz="543305">
              <a:spcBef>
                <a:spcPts val="2100"/>
              </a:spcBef>
              <a:defRPr sz="4836"/>
            </a:lvl1pPr>
          </a:lstStyle>
          <a:p>
            <a:pPr/>
            <a:r>
              <a:t>SUITE ANALYSE </a:t>
            </a:r>
          </a:p>
        </p:txBody>
      </p:sp>
      <p:sp>
        <p:nvSpPr>
          <p:cNvPr id="153" name="Quand la question de la santé est abordée : Perceptions et enjeux de santé éloignés des enjeux de santé publique.…"/>
          <p:cNvSpPr txBox="1"/>
          <p:nvPr>
            <p:ph type="body" idx="1"/>
          </p:nvPr>
        </p:nvSpPr>
        <p:spPr>
          <a:prstGeom prst="rect">
            <a:avLst/>
          </a:prstGeom>
        </p:spPr>
        <p:txBody>
          <a:bodyPr/>
          <a:lstStyle/>
          <a:p>
            <a:pPr marL="465201" indent="-465201" defTabSz="578358">
              <a:spcBef>
                <a:spcPts val="1700"/>
              </a:spcBef>
              <a:defRPr sz="3168" u="sng"/>
            </a:pPr>
            <a:r>
              <a:t>Quand la question de la santé est abordée : Perceptions et enjeux de santé éloignés des enjeux de santé publique. </a:t>
            </a:r>
          </a:p>
          <a:p>
            <a:pPr marL="465201" indent="-465201" defTabSz="578358">
              <a:spcBef>
                <a:spcPts val="1700"/>
              </a:spcBef>
              <a:defRPr sz="3168"/>
            </a:pPr>
            <a:r>
              <a:t>Pour toutes les familles ( classes sociales ) : santé =absence de maladie et de souffrance du corps. « la santé c’est la vie dans le silence des organes » La santé est perçue comme le fait de ne pas ressentir son corps : rien qui ne l’empêche de continuer à vivre son existence de manière normale. LA SANTE C’EST L’INCONSCIENCE QU’A LE SUJET DE SON CORPS. TANDIS QUE LA CONSCIENCE DU CORPS EST DONNEE DANS LES SENTIMENTS DE LIMITES, DE MENACE ET D’OBSTACLE A LA SANTE. </a:t>
            </a:r>
          </a:p>
          <a:p>
            <a:pPr marL="465201" indent="-465201" defTabSz="578358">
              <a:spcBef>
                <a:spcPts val="1700"/>
              </a:spcBef>
              <a:defRPr sz="3168"/>
            </a:pPr>
            <a:r>
              <a:t>Absence de prévention au sein des structures familiales.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6" name="ANALYSE SUITE :"/>
          <p:cNvSpPr txBox="1"/>
          <p:nvPr>
            <p:ph type="title"/>
          </p:nvPr>
        </p:nvSpPr>
        <p:spPr>
          <a:prstGeom prst="rect">
            <a:avLst/>
          </a:prstGeom>
        </p:spPr>
        <p:txBody>
          <a:bodyPr/>
          <a:lstStyle>
            <a:lvl1pPr defTabSz="543305">
              <a:spcBef>
                <a:spcPts val="2100"/>
              </a:spcBef>
              <a:defRPr sz="4836"/>
            </a:lvl1pPr>
          </a:lstStyle>
          <a:p>
            <a:pPr/>
            <a:r>
              <a:t>ANALYSE SUITE : </a:t>
            </a:r>
          </a:p>
        </p:txBody>
      </p:sp>
      <p:sp>
        <p:nvSpPr>
          <p:cNvPr id="157" name="Représentations et pratiques d’une « bonne santé » par les familles.…"/>
          <p:cNvSpPr txBox="1"/>
          <p:nvPr>
            <p:ph type="body" idx="1"/>
          </p:nvPr>
        </p:nvSpPr>
        <p:spPr>
          <a:prstGeom prst="rect">
            <a:avLst/>
          </a:prstGeom>
        </p:spPr>
        <p:txBody>
          <a:bodyPr/>
          <a:lstStyle/>
          <a:p>
            <a:pPr/>
            <a:r>
              <a:t>Représentations et pratiques d’une « bonne santé » par les familles. </a:t>
            </a:r>
          </a:p>
          <a:p>
            <a:pPr/>
            <a:r>
              <a:t>Santé = bonne alimentation. </a:t>
            </a:r>
          </a:p>
          <a:p>
            <a:pPr/>
            <a:r>
              <a:t>Représentations et pratiques d’une bonne alimentation par les familles. ( familles à faibles revenus ) : Notion de plaisir inhérente au bien manger / repas moment convivial : pas de pression éducative .. Bien manger = manger par plaisir / Bonne alimentation = entretenir sa santé </a:t>
            </a:r>
          </a:p>
          <a:p>
            <a:pPr/>
            <a:r>
              <a:t>Effet Mathieu : les familles qui intériorisent le mieux des discours de santé publique sont les familles classe moyenne et sup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0" name="PRECONISATIONS"/>
          <p:cNvSpPr txBox="1"/>
          <p:nvPr>
            <p:ph type="title"/>
          </p:nvPr>
        </p:nvSpPr>
        <p:spPr>
          <a:prstGeom prst="rect">
            <a:avLst/>
          </a:prstGeom>
        </p:spPr>
        <p:txBody>
          <a:bodyPr/>
          <a:lstStyle>
            <a:lvl1pPr defTabSz="543305">
              <a:spcBef>
                <a:spcPts val="2100"/>
              </a:spcBef>
              <a:defRPr sz="4836"/>
            </a:lvl1pPr>
          </a:lstStyle>
          <a:p>
            <a:pPr/>
            <a:r>
              <a:t>PRECONISATIONS </a:t>
            </a:r>
          </a:p>
        </p:txBody>
      </p:sp>
      <p:sp>
        <p:nvSpPr>
          <p:cNvPr id="161" name="Préconisations ponctuelles ( alimentation ) :…"/>
          <p:cNvSpPr txBox="1"/>
          <p:nvPr>
            <p:ph type="body" idx="1"/>
          </p:nvPr>
        </p:nvSpPr>
        <p:spPr>
          <a:prstGeom prst="rect">
            <a:avLst/>
          </a:prstGeom>
        </p:spPr>
        <p:txBody>
          <a:bodyPr/>
          <a:lstStyle/>
          <a:p>
            <a:pPr marL="446404" indent="-446404" defTabSz="554990">
              <a:spcBef>
                <a:spcPts val="1700"/>
              </a:spcBef>
              <a:defRPr sz="3040" u="sng"/>
            </a:pPr>
            <a:r>
              <a:t>Préconisations ponctuelles ( alimentation ) : </a:t>
            </a:r>
          </a:p>
          <a:p>
            <a:pPr marL="446404" indent="-446404" defTabSz="554990">
              <a:spcBef>
                <a:spcPts val="1700"/>
              </a:spcBef>
              <a:defRPr sz="3040"/>
            </a:pPr>
            <a:r>
              <a:t>Mise en place d’atelier cuisine parents / Enfants : confection de recette plaisir ( pâte à tartiner, confiture, smoothie / menu fast food avec produits sains( avec produits locaux et bruts. )</a:t>
            </a:r>
          </a:p>
          <a:p>
            <a:pPr marL="446404" indent="-446404" defTabSz="554990">
              <a:spcBef>
                <a:spcPts val="1700"/>
              </a:spcBef>
              <a:defRPr sz="3040"/>
            </a:pPr>
            <a:r>
              <a:t>Atelier pour permettre découverte circuits courts : visite AMAP / fermes avec enfants et parents / Aller ramasser fruits / légumes ( sortie en famille ) </a:t>
            </a:r>
          </a:p>
          <a:p>
            <a:pPr marL="446404" indent="-446404" defTabSz="554990">
              <a:spcBef>
                <a:spcPts val="1700"/>
              </a:spcBef>
              <a:defRPr sz="3040"/>
            </a:pPr>
            <a:r>
              <a:t>Création d’une partenariat entre producteurs et centre social pour que les familles aient accès à des produits locaux à des prix abordables ( peu ou pas couteux ) </a:t>
            </a:r>
          </a:p>
          <a:p>
            <a:pPr marL="446404" indent="-446404" defTabSz="554990">
              <a:spcBef>
                <a:spcPts val="1700"/>
              </a:spcBef>
              <a:defRPr sz="3040"/>
            </a:pPr>
            <a:r>
              <a:t>Création d’une document diffusable qui recense les ressources locales et les adresses des petits producteurs.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Lig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4" name="PRECONISATIONS SUITE"/>
          <p:cNvSpPr txBox="1"/>
          <p:nvPr>
            <p:ph type="title"/>
          </p:nvPr>
        </p:nvSpPr>
        <p:spPr>
          <a:prstGeom prst="rect">
            <a:avLst/>
          </a:prstGeom>
        </p:spPr>
        <p:txBody>
          <a:bodyPr/>
          <a:lstStyle>
            <a:lvl1pPr defTabSz="543305">
              <a:spcBef>
                <a:spcPts val="2100"/>
              </a:spcBef>
              <a:defRPr sz="4836"/>
            </a:lvl1pPr>
          </a:lstStyle>
          <a:p>
            <a:pPr/>
            <a:r>
              <a:t>PRECONISATIONS SUITE </a:t>
            </a:r>
          </a:p>
        </p:txBody>
      </p:sp>
      <p:sp>
        <p:nvSpPr>
          <p:cNvPr id="165" name="Enjeu de la scolarité :…"/>
          <p:cNvSpPr txBox="1"/>
          <p:nvPr>
            <p:ph type="body" idx="1"/>
          </p:nvPr>
        </p:nvSpPr>
        <p:spPr>
          <a:prstGeom prst="rect">
            <a:avLst/>
          </a:prstGeom>
        </p:spPr>
        <p:txBody>
          <a:bodyPr/>
          <a:lstStyle/>
          <a:p>
            <a:pPr/>
            <a:r>
              <a:t>Enjeu de la scolarité : </a:t>
            </a:r>
          </a:p>
          <a:p>
            <a:pPr/>
            <a:r>
              <a:t>Informer et communiquer aux parents sur le contrat local d’accompagnement à la scolarité. Faire passer questionnaire pour cerner les besoins des parents en terme d’aide à la scolarité de leurs enfants. / faire participer les parents. </a:t>
            </a:r>
          </a:p>
          <a:p>
            <a:pPr/>
            <a:r>
              <a:t>Produire une communication plus claire autour du contrat local d’accompagnement à la scolarité : passation d’un questionnaire aux familles.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