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5">
  <p:sldMasterIdLst>
    <p:sldMasterId id="2147483648" r:id="rId1"/>
  </p:sldMasterIdLst>
  <p:notesMasterIdLst>
    <p:notesMasterId r:id="rId30"/>
  </p:notesMasterIdLst>
  <p:sldIdLst>
    <p:sldId id="258" r:id="rId2"/>
    <p:sldId id="392" r:id="rId3"/>
    <p:sldId id="333" r:id="rId4"/>
    <p:sldId id="383" r:id="rId5"/>
    <p:sldId id="334" r:id="rId6"/>
    <p:sldId id="418" r:id="rId7"/>
    <p:sldId id="442" r:id="rId8"/>
    <p:sldId id="443" r:id="rId9"/>
    <p:sldId id="350" r:id="rId10"/>
    <p:sldId id="432" r:id="rId11"/>
    <p:sldId id="419" r:id="rId12"/>
    <p:sldId id="429" r:id="rId13"/>
    <p:sldId id="440" r:id="rId14"/>
    <p:sldId id="428" r:id="rId15"/>
    <p:sldId id="420" r:id="rId16"/>
    <p:sldId id="421" r:id="rId17"/>
    <p:sldId id="435" r:id="rId18"/>
    <p:sldId id="423" r:id="rId19"/>
    <p:sldId id="424" r:id="rId20"/>
    <p:sldId id="422" r:id="rId21"/>
    <p:sldId id="425" r:id="rId22"/>
    <p:sldId id="433" r:id="rId23"/>
    <p:sldId id="437" r:id="rId24"/>
    <p:sldId id="438" r:id="rId25"/>
    <p:sldId id="434" r:id="rId26"/>
    <p:sldId id="401" r:id="rId27"/>
    <p:sldId id="411" r:id="rId28"/>
    <p:sldId id="431" r:id="rId29"/>
  </p:sldIdLst>
  <p:sldSz cx="6121400" cy="9361488"/>
  <p:notesSz cx="6888163" cy="100203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  <p15:guide id="3" orient="horz" pos="2949">
          <p15:clr>
            <a:srgbClr val="A4A3A4"/>
          </p15:clr>
        </p15:guide>
        <p15:guide id="4" pos="192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56">
          <p15:clr>
            <a:srgbClr val="A4A3A4"/>
          </p15:clr>
        </p15:guide>
        <p15:guide id="2" pos="2169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E3FDE45-AF77-4B5C-9715-49D594BDF05E}" styleName="Style léger 1 - Accentuation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BC89EF96-8CEA-46FF-86C4-4CE0E7609802}" styleName="Style léger 3 - Accentuation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505E3EF-67EA-436B-97B2-0124C06EBD24}" styleName="Style moyen 4 - Accentuation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49" autoAdjust="0"/>
    <p:restoredTop sz="99611" autoAdjust="0"/>
  </p:normalViewPr>
  <p:slideViewPr>
    <p:cSldViewPr>
      <p:cViewPr varScale="1">
        <p:scale>
          <a:sx n="50" d="100"/>
          <a:sy n="50" d="100"/>
        </p:scale>
        <p:origin x="2232" y="36"/>
      </p:cViewPr>
      <p:guideLst>
        <p:guide orient="horz" pos="2880"/>
        <p:guide pos="2160"/>
        <p:guide orient="horz" pos="2949"/>
        <p:guide pos="192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>
        <p:scale>
          <a:sx n="100" d="100"/>
          <a:sy n="100" d="100"/>
        </p:scale>
        <p:origin x="-778" y="1363"/>
      </p:cViewPr>
      <p:guideLst>
        <p:guide orient="horz" pos="3156"/>
        <p:guide pos="2169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34.wmf"/><Relationship Id="rId1" Type="http://schemas.openxmlformats.org/officeDocument/2006/relationships/image" Target="../media/image33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79544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216150" y="750888"/>
            <a:ext cx="2455863" cy="37576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>
          <a:xfrm>
            <a:off x="688975" y="4759325"/>
            <a:ext cx="5510213" cy="4510088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fr-FR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216150" y="750888"/>
            <a:ext cx="2455863" cy="3757612"/>
          </a:xfrm>
          <a:prstGeom prst="rect">
            <a:avLst/>
          </a:prstGeo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>
          <a:xfrm>
            <a:off x="688817" y="4759643"/>
            <a:ext cx="5510530" cy="4509135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>
          <a:xfrm>
            <a:off x="3901698" y="9517546"/>
            <a:ext cx="2984871" cy="501015"/>
          </a:xfrm>
          <a:prstGeom prst="rect">
            <a:avLst/>
          </a:prstGeom>
        </p:spPr>
        <p:txBody>
          <a:bodyPr/>
          <a:lstStyle/>
          <a:p>
            <a:fld id="{06FC8D53-17BA-4665-BC30-82BB2C8C04CB}" type="slidenum">
              <a:rPr lang="fr-FR" smtClean="0"/>
              <a:pPr/>
              <a:t>3</a:t>
            </a:fld>
            <a:endParaRPr 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459105" y="2908131"/>
            <a:ext cx="5203190" cy="2006652"/>
          </a:xfrm>
        </p:spPr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918210" y="5304843"/>
            <a:ext cx="4284980" cy="239238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AF437-67BB-4CA1-A580-3DB94ECBCE79}" type="datetimeFigureOut">
              <a:rPr lang="fr-FR" smtClean="0"/>
              <a:pPr/>
              <a:t>02/05/2018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44B69-0524-4CBC-8C06-7686D7221804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AF437-67BB-4CA1-A580-3DB94ECBCE79}" type="datetimeFigureOut">
              <a:rPr lang="fr-FR" smtClean="0"/>
              <a:pPr/>
              <a:t>02/05/2018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44B69-0524-4CBC-8C06-7686D7221804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3328511" y="500580"/>
            <a:ext cx="1032987" cy="10648693"/>
          </a:xfrm>
        </p:spPr>
        <p:txBody>
          <a:bodyPr vert="eaVert"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229553" y="500580"/>
            <a:ext cx="2996936" cy="10648693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AF437-67BB-4CA1-A580-3DB94ECBCE79}" type="datetimeFigureOut">
              <a:rPr lang="fr-FR" smtClean="0"/>
              <a:pPr/>
              <a:t>02/05/2018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44B69-0524-4CBC-8C06-7686D7221804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AF437-67BB-4CA1-A580-3DB94ECBCE79}" type="datetimeFigureOut">
              <a:rPr lang="fr-FR" smtClean="0"/>
              <a:pPr/>
              <a:t>02/05/2018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44B69-0524-4CBC-8C06-7686D7221804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83549" y="6015623"/>
            <a:ext cx="5203190" cy="185929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83549" y="3967799"/>
            <a:ext cx="5203190" cy="2047824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AF437-67BB-4CA1-A580-3DB94ECBCE79}" type="datetimeFigureOut">
              <a:rPr lang="fr-FR" smtClean="0"/>
              <a:pPr/>
              <a:t>02/05/2018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44B69-0524-4CBC-8C06-7686D7221804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229553" y="2912464"/>
            <a:ext cx="2014961" cy="823681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2346537" y="2912464"/>
            <a:ext cx="2014961" cy="823681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AF437-67BB-4CA1-A580-3DB94ECBCE79}" type="datetimeFigureOut">
              <a:rPr lang="fr-FR" smtClean="0"/>
              <a:pPr/>
              <a:t>02/05/2018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44B69-0524-4CBC-8C06-7686D7221804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06070" y="374894"/>
            <a:ext cx="5509260" cy="1560248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306071" y="2095500"/>
            <a:ext cx="2704681" cy="87330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306071" y="2968805"/>
            <a:ext cx="2704681" cy="539369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3109587" y="2095500"/>
            <a:ext cx="2705744" cy="87330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3109587" y="2968805"/>
            <a:ext cx="2705744" cy="539369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AF437-67BB-4CA1-A580-3DB94ECBCE79}" type="datetimeFigureOut">
              <a:rPr lang="fr-FR" smtClean="0"/>
              <a:pPr/>
              <a:t>02/05/2018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44B69-0524-4CBC-8C06-7686D7221804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AF437-67BB-4CA1-A580-3DB94ECBCE79}" type="datetimeFigureOut">
              <a:rPr lang="fr-FR" smtClean="0"/>
              <a:pPr/>
              <a:t>02/05/2018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44B69-0524-4CBC-8C06-7686D7221804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AF437-67BB-4CA1-A580-3DB94ECBCE79}" type="datetimeFigureOut">
              <a:rPr lang="fr-FR" smtClean="0"/>
              <a:pPr/>
              <a:t>02/05/2018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44B69-0524-4CBC-8C06-7686D7221804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06070" y="372726"/>
            <a:ext cx="2013899" cy="158625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393297" y="372727"/>
            <a:ext cx="3422033" cy="798977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306070" y="1958979"/>
            <a:ext cx="2013899" cy="64035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AF437-67BB-4CA1-A580-3DB94ECBCE79}" type="datetimeFigureOut">
              <a:rPr lang="fr-FR" smtClean="0"/>
              <a:pPr/>
              <a:t>02/05/2018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44B69-0524-4CBC-8C06-7686D7221804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99837" y="6553042"/>
            <a:ext cx="3672840" cy="77362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199837" y="836466"/>
            <a:ext cx="3672840" cy="561689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199837" y="7326666"/>
            <a:ext cx="3672840" cy="109867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AF437-67BB-4CA1-A580-3DB94ECBCE79}" type="datetimeFigureOut">
              <a:rPr lang="fr-FR" smtClean="0"/>
              <a:pPr/>
              <a:t>02/05/2018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44B69-0524-4CBC-8C06-7686D7221804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306070" y="374894"/>
            <a:ext cx="5509260" cy="15602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306070" y="2184349"/>
            <a:ext cx="5509260" cy="61781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306070" y="8676714"/>
            <a:ext cx="1428327" cy="4984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3AF437-67BB-4CA1-A580-3DB94ECBCE79}" type="datetimeFigureOut">
              <a:rPr lang="fr-FR" smtClean="0"/>
              <a:pPr/>
              <a:t>02/05/2018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2091479" y="8676714"/>
            <a:ext cx="1938443" cy="4984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4387003" y="8676714"/>
            <a:ext cx="1428327" cy="4984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544B69-0524-4CBC-8C06-7686D7221804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0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1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21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2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22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3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24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4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25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5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26.e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w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6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30.w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7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31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8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32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9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34.wmf"/><Relationship Id="rId5" Type="http://schemas.openxmlformats.org/officeDocument/2006/relationships/package" Target="../embeddings/Microsoft_Word_Document10.docx"/><Relationship Id="rId4" Type="http://schemas.openxmlformats.org/officeDocument/2006/relationships/image" Target="../media/image33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11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4" Type="http://schemas.openxmlformats.org/officeDocument/2006/relationships/image" Target="../media/image35.w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12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.vml"/><Relationship Id="rId4" Type="http://schemas.openxmlformats.org/officeDocument/2006/relationships/image" Target="../media/image36.em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Relationship Id="rId9" Type="http://schemas.openxmlformats.org/officeDocument/2006/relationships/image" Target="../media/image4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w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wmf"/><Relationship Id="rId5" Type="http://schemas.openxmlformats.org/officeDocument/2006/relationships/image" Target="../media/image8.jpeg"/><Relationship Id="rId10" Type="http://schemas.openxmlformats.org/officeDocument/2006/relationships/image" Target="../media/image13.jpeg"/><Relationship Id="rId4" Type="http://schemas.openxmlformats.org/officeDocument/2006/relationships/image" Target="../media/image7.jpeg"/><Relationship Id="rId9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image" Target="../media/image10.w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e 44"/>
          <p:cNvGrpSpPr/>
          <p:nvPr/>
        </p:nvGrpSpPr>
        <p:grpSpPr>
          <a:xfrm>
            <a:off x="0" y="1"/>
            <a:ext cx="6121400" cy="9361487"/>
            <a:chOff x="0" y="1"/>
            <a:chExt cx="6121400" cy="9361487"/>
          </a:xfrm>
        </p:grpSpPr>
        <p:sp>
          <p:nvSpPr>
            <p:cNvPr id="12" name="Rectangle 11"/>
            <p:cNvSpPr/>
            <p:nvPr/>
          </p:nvSpPr>
          <p:spPr>
            <a:xfrm>
              <a:off x="1764556" y="144240"/>
              <a:ext cx="4087972" cy="9032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Chevron">
                <a:avLst/>
              </a:prstTxWarp>
              <a:spAutoFit/>
            </a:bodyPr>
            <a:lstStyle/>
            <a:p>
              <a:pPr algn="ctr"/>
              <a:r>
                <a:rPr lang="fr-FR" sz="1600" b="1" dirty="0">
                  <a:ln w="19050">
                    <a:solidFill>
                      <a:srgbClr val="00B050"/>
                    </a:solidFill>
                    <a:prstDash val="solid"/>
                  </a:ln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LA GAZETTE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0" y="8573746"/>
              <a:ext cx="6121400" cy="78774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sz="1100" b="1" dirty="0">
                  <a:latin typeface="Times New Roman" pitchFamily="18" charset="0"/>
                  <a:cs typeface="Times New Roman" pitchFamily="18" charset="0"/>
                </a:rPr>
                <a:t>268 Rue Albert EINSTEIN /21  Imp. Des Frères Lumière ZA La Palud . </a:t>
              </a:r>
              <a:r>
                <a:rPr lang="en-US" sz="1100" b="1" dirty="0">
                  <a:latin typeface="Times New Roman" pitchFamily="18" charset="0"/>
                  <a:cs typeface="Times New Roman" pitchFamily="18" charset="0"/>
                </a:rPr>
                <a:t>83600 FREJUS.</a:t>
              </a:r>
            </a:p>
            <a:p>
              <a:pPr algn="ctr"/>
              <a:r>
                <a:rPr lang="en-US" sz="1100" b="1" dirty="0">
                  <a:latin typeface="Times New Roman" pitchFamily="18" charset="0"/>
                  <a:cs typeface="Times New Roman" pitchFamily="18" charset="0"/>
                </a:rPr>
                <a:t>C.S.C.F. N° SIRET 824 429 518 00015</a:t>
              </a:r>
            </a:p>
            <a:p>
              <a:pPr algn="ctr"/>
              <a:r>
                <a:rPr lang="en-US" sz="1100" b="1" u="sng" dirty="0">
                  <a:latin typeface="Times New Roman" pitchFamily="18" charset="0"/>
                  <a:cs typeface="Times New Roman" pitchFamily="18" charset="0"/>
                </a:rPr>
                <a:t> Mail</a:t>
              </a:r>
              <a:r>
                <a:rPr lang="en-US" sz="1100" b="1" dirty="0">
                  <a:latin typeface="Times New Roman" pitchFamily="18" charset="0"/>
                  <a:cs typeface="Times New Roman" pitchFamily="18" charset="0"/>
                </a:rPr>
                <a:t>: cscfréjusiens</a:t>
              </a:r>
              <a:r>
                <a:rPr lang="en-US" sz="1100" b="1" u="sng" dirty="0">
                  <a:latin typeface="Times New Roman" pitchFamily="18" charset="0"/>
                  <a:cs typeface="Times New Roman" pitchFamily="18" charset="0"/>
                </a:rPr>
                <a:t>@</a:t>
              </a:r>
              <a:r>
                <a:rPr lang="en-US" sz="1100" b="1" dirty="0">
                  <a:latin typeface="Times New Roman" pitchFamily="18" charset="0"/>
                  <a:cs typeface="Times New Roman" pitchFamily="18" charset="0"/>
                </a:rPr>
                <a:t>gmail.com        </a:t>
              </a:r>
              <a:r>
                <a:rPr lang="en-US" sz="1100" b="1" u="sng" dirty="0">
                  <a:latin typeface="Times New Roman" pitchFamily="18" charset="0"/>
                  <a:cs typeface="Times New Roman" pitchFamily="18" charset="0"/>
                </a:rPr>
                <a:t>Téléphone : </a:t>
              </a:r>
              <a:r>
                <a:rPr lang="en-US" sz="1100" b="1" dirty="0">
                  <a:latin typeface="Times New Roman" pitchFamily="18" charset="0"/>
                  <a:cs typeface="Times New Roman" pitchFamily="18" charset="0"/>
                </a:rPr>
                <a:t>09 52 13 85 10</a:t>
              </a:r>
            </a:p>
            <a:p>
              <a:pPr algn="ctr"/>
              <a:r>
                <a:rPr lang="en-US" sz="1100" b="1" u="sng" dirty="0">
                  <a:latin typeface="Times New Roman" pitchFamily="18" charset="0"/>
                  <a:cs typeface="Times New Roman" pitchFamily="18" charset="0"/>
                </a:rPr>
                <a:t>Site Villeneuve/</a:t>
              </a:r>
              <a:r>
                <a:rPr lang="en-US" sz="1100" b="1" u="sng" dirty="0" err="1">
                  <a:latin typeface="Times New Roman" pitchFamily="18" charset="0"/>
                  <a:cs typeface="Times New Roman" pitchFamily="18" charset="0"/>
                </a:rPr>
                <a:t>Agachon</a:t>
              </a:r>
              <a:r>
                <a:rPr lang="en-US" sz="1100" b="1" dirty="0">
                  <a:latin typeface="Times New Roman" pitchFamily="18" charset="0"/>
                  <a:cs typeface="Times New Roman" pitchFamily="18" charset="0"/>
                </a:rPr>
                <a:t>:  Tél;09 52 64 32 60       </a:t>
              </a:r>
              <a:r>
                <a:rPr lang="en-US" sz="1100" b="1" u="sng" dirty="0">
                  <a:latin typeface="Times New Roman" pitchFamily="18" charset="0"/>
                  <a:cs typeface="Times New Roman" pitchFamily="18" charset="0"/>
                </a:rPr>
                <a:t>Site la </a:t>
              </a:r>
              <a:r>
                <a:rPr lang="en-US" sz="1100" b="1" u="sng" dirty="0" err="1">
                  <a:latin typeface="Times New Roman" pitchFamily="18" charset="0"/>
                  <a:cs typeface="Times New Roman" pitchFamily="18" charset="0"/>
                </a:rPr>
                <a:t>Gabelle</a:t>
              </a:r>
              <a:r>
                <a:rPr lang="en-US" sz="1100" b="1" dirty="0">
                  <a:latin typeface="Times New Roman" pitchFamily="18" charset="0"/>
                  <a:cs typeface="Times New Roman" pitchFamily="18" charset="0"/>
                </a:rPr>
                <a:t>: Tél: 04 94 51 09 56</a:t>
              </a:r>
              <a:endParaRPr lang="fr-FR" sz="1100" dirty="0"/>
            </a:p>
          </p:txBody>
        </p:sp>
        <p:cxnSp>
          <p:nvCxnSpPr>
            <p:cNvPr id="8" name="Connecteur droit 7"/>
            <p:cNvCxnSpPr/>
            <p:nvPr/>
          </p:nvCxnSpPr>
          <p:spPr>
            <a:xfrm>
              <a:off x="0" y="8569176"/>
              <a:ext cx="6121400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pic>
          <p:nvPicPr>
            <p:cNvPr id="14" name="Image 13" descr="logo pas jeter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" y="8785200"/>
              <a:ext cx="434074" cy="576288"/>
            </a:xfrm>
            <a:prstGeom prst="rect">
              <a:avLst/>
            </a:prstGeom>
          </p:spPr>
        </p:pic>
        <p:sp>
          <p:nvSpPr>
            <p:cNvPr id="19" name="ZoneTexte 18"/>
            <p:cNvSpPr txBox="1"/>
            <p:nvPr/>
          </p:nvSpPr>
          <p:spPr>
            <a:xfrm>
              <a:off x="2484636" y="6768976"/>
              <a:ext cx="153003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b="1" u="sng" dirty="0">
                  <a:latin typeface="Times New Roman" pitchFamily="18" charset="0"/>
                  <a:cs typeface="Times New Roman" pitchFamily="18" charset="0"/>
                </a:rPr>
                <a:t>SOMMAIRE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0" y="2016448"/>
              <a:ext cx="6121400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fr-FR" sz="2800" b="1" spc="300" dirty="0">
                  <a:ln w="1905">
                    <a:solidFill>
                      <a:srgbClr val="0070C0"/>
                    </a:solidFill>
                  </a:ln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Mai – Juin 2018</a:t>
              </a:r>
            </a:p>
          </p:txBody>
        </p:sp>
        <p:sp>
          <p:nvSpPr>
            <p:cNvPr id="21" name="ZoneTexte 20"/>
            <p:cNvSpPr txBox="1"/>
            <p:nvPr/>
          </p:nvSpPr>
          <p:spPr>
            <a:xfrm>
              <a:off x="0" y="7129016"/>
              <a:ext cx="1617302" cy="13849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>
                  <a:latin typeface="Times New Roman" pitchFamily="18" charset="0"/>
                  <a:cs typeface="Times New Roman" pitchFamily="18" charset="0"/>
                </a:rPr>
                <a:t>P 2:   Édito</a:t>
              </a:r>
            </a:p>
            <a:p>
              <a:r>
                <a:rPr lang="fr-FR" sz="1200" dirty="0">
                  <a:latin typeface="Times New Roman" pitchFamily="18" charset="0"/>
                  <a:cs typeface="Times New Roman" pitchFamily="18" charset="0"/>
                </a:rPr>
                <a:t>P3  : Informations</a:t>
              </a:r>
            </a:p>
            <a:p>
              <a:r>
                <a:rPr lang="fr-FR" sz="1200" dirty="0">
                  <a:latin typeface="Times New Roman" pitchFamily="18" charset="0"/>
                  <a:cs typeface="Times New Roman" pitchFamily="18" charset="0"/>
                </a:rPr>
                <a:t>P4:   activités   </a:t>
              </a:r>
            </a:p>
            <a:p>
              <a:r>
                <a:rPr lang="fr-FR" sz="1200" dirty="0">
                  <a:latin typeface="Times New Roman" pitchFamily="18" charset="0"/>
                  <a:cs typeface="Times New Roman" pitchFamily="18" charset="0"/>
                </a:rPr>
                <a:t>P5 :  Planning marches</a:t>
              </a:r>
            </a:p>
            <a:p>
              <a:r>
                <a:rPr lang="fr-FR" sz="1200" dirty="0">
                  <a:latin typeface="Times New Roman" pitchFamily="18" charset="0"/>
                  <a:cs typeface="Times New Roman" pitchFamily="18" charset="0"/>
                </a:rPr>
                <a:t>P6 :  Activité pâtisserie</a:t>
              </a:r>
            </a:p>
            <a:p>
              <a:r>
                <a:rPr lang="fr-FR" sz="1200" dirty="0">
                  <a:latin typeface="Times New Roman" pitchFamily="18" charset="0"/>
                  <a:cs typeface="Times New Roman" pitchFamily="18" charset="0"/>
                </a:rPr>
                <a:t>P7 :  Evènements Mai</a:t>
              </a:r>
            </a:p>
            <a:p>
              <a:r>
                <a:rPr lang="fr-FR" sz="1200" dirty="0">
                  <a:latin typeface="Times New Roman" pitchFamily="18" charset="0"/>
                  <a:cs typeface="Times New Roman" pitchFamily="18" charset="0"/>
                </a:rPr>
                <a:t>P8 : Evènements Juin</a:t>
              </a: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2052588" y="7057008"/>
              <a:ext cx="1992488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FR" sz="1200" dirty="0">
                  <a:latin typeface="Times New Roman" pitchFamily="18" charset="0"/>
                  <a:cs typeface="Times New Roman" pitchFamily="18" charset="0"/>
                </a:rPr>
                <a:t>P9 :  Report Soirée culturelle </a:t>
              </a:r>
            </a:p>
            <a:p>
              <a:r>
                <a:rPr lang="fr-FR" sz="1200" dirty="0">
                  <a:latin typeface="Times New Roman" pitchFamily="18" charset="0"/>
                  <a:cs typeface="Times New Roman" pitchFamily="18" charset="0"/>
                </a:rPr>
                <a:t>P10: Santé Végétalisme</a:t>
              </a:r>
            </a:p>
            <a:p>
              <a:r>
                <a:rPr lang="fr-FR" sz="1200" dirty="0">
                  <a:latin typeface="Times New Roman" pitchFamily="18" charset="0"/>
                  <a:cs typeface="Times New Roman" pitchFamily="18" charset="0"/>
                </a:rPr>
                <a:t>P11:  Pensée  </a:t>
              </a:r>
            </a:p>
            <a:p>
              <a:r>
                <a:rPr lang="fr-FR" sz="1200" dirty="0">
                  <a:latin typeface="Times New Roman" pitchFamily="18" charset="0"/>
                  <a:cs typeface="Times New Roman" pitchFamily="18" charset="0"/>
                </a:rPr>
                <a:t>P12: La  crise  Mai 68</a:t>
              </a:r>
            </a:p>
            <a:p>
              <a:endParaRPr lang="fr-FR" sz="12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3996804" y="7129016"/>
              <a:ext cx="2124596" cy="13849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FR" sz="1200" dirty="0">
                  <a:latin typeface="Times New Roman" pitchFamily="18" charset="0"/>
                  <a:cs typeface="Times New Roman" pitchFamily="18" charset="0"/>
                </a:rPr>
                <a:t>P17: Lu, Vu, Entendu (suite)</a:t>
              </a:r>
            </a:p>
            <a:p>
              <a:r>
                <a:rPr lang="fr-FR" sz="1200" dirty="0">
                  <a:latin typeface="Times New Roman" pitchFamily="18" charset="0"/>
                  <a:cs typeface="Times New Roman" pitchFamily="18" charset="0"/>
                </a:rPr>
                <a:t>P18et P19:  Citoyenneté</a:t>
              </a:r>
            </a:p>
            <a:p>
              <a:r>
                <a:rPr lang="fr-FR" sz="1200" dirty="0">
                  <a:latin typeface="Times New Roman" pitchFamily="18" charset="0"/>
                  <a:cs typeface="Times New Roman" pitchFamily="18" charset="0"/>
                </a:rPr>
                <a:t>P20 et P21: Les Arts de Rue</a:t>
              </a:r>
            </a:p>
            <a:p>
              <a:r>
                <a:rPr lang="fr-FR" sz="1200" dirty="0">
                  <a:latin typeface="Times New Roman" pitchFamily="18" charset="0"/>
                  <a:cs typeface="Times New Roman" pitchFamily="18" charset="0"/>
                </a:rPr>
                <a:t>P22 et P23:  Cuisine(suite) </a:t>
              </a:r>
            </a:p>
            <a:p>
              <a:r>
                <a:rPr lang="fr-FR" sz="1200" dirty="0">
                  <a:latin typeface="Times New Roman" pitchFamily="18" charset="0"/>
                  <a:cs typeface="Times New Roman" pitchFamily="18" charset="0"/>
                </a:rPr>
                <a:t>P24: Idées Reçues</a:t>
              </a:r>
            </a:p>
            <a:p>
              <a:r>
                <a:rPr lang="fr-FR" sz="1200" dirty="0">
                  <a:latin typeface="Times New Roman" pitchFamily="18" charset="0"/>
                  <a:cs typeface="Times New Roman" pitchFamily="18" charset="0"/>
                </a:rPr>
                <a:t>P25: Nature, La Méditerranée</a:t>
              </a:r>
            </a:p>
            <a:p>
              <a:r>
                <a:rPr lang="fr-FR" sz="1200" dirty="0">
                  <a:latin typeface="Times New Roman" pitchFamily="18" charset="0"/>
                  <a:cs typeface="Times New Roman" pitchFamily="18" charset="0"/>
                </a:rPr>
                <a:t>P26 à P28 : Ça s’est passé </a:t>
              </a:r>
            </a:p>
          </p:txBody>
        </p:sp>
        <p:cxnSp>
          <p:nvCxnSpPr>
            <p:cNvPr id="26" name="Connecteur droit 25"/>
            <p:cNvCxnSpPr/>
            <p:nvPr/>
          </p:nvCxnSpPr>
          <p:spPr>
            <a:xfrm>
              <a:off x="2052588" y="7057008"/>
              <a:ext cx="0" cy="1440160"/>
            </a:xfrm>
            <a:prstGeom prst="line">
              <a:avLst/>
            </a:prstGeom>
            <a:ln/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8" name="Connecteur droit 27"/>
            <p:cNvCxnSpPr/>
            <p:nvPr/>
          </p:nvCxnSpPr>
          <p:spPr>
            <a:xfrm>
              <a:off x="3996804" y="7129016"/>
              <a:ext cx="0" cy="1512168"/>
            </a:xfrm>
            <a:prstGeom prst="line">
              <a:avLst/>
            </a:prstGeom>
            <a:ln/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27" name="ZoneTexte 26"/>
            <p:cNvSpPr txBox="1"/>
            <p:nvPr/>
          </p:nvSpPr>
          <p:spPr>
            <a:xfrm>
              <a:off x="0" y="1296368"/>
              <a:ext cx="61214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b="1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BatangChe" pitchFamily="49" charset="-127"/>
                  <a:ea typeface="BatangChe" pitchFamily="49" charset="-127"/>
                </a:rPr>
                <a:t>Centres Sociaux et Culturels </a:t>
              </a:r>
            </a:p>
            <a:p>
              <a:pPr algn="ctr"/>
              <a:r>
                <a:rPr lang="fr-FR" sz="2400" b="1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BatangChe" pitchFamily="49" charset="-127"/>
                  <a:ea typeface="BatangChe" pitchFamily="49" charset="-127"/>
                </a:rPr>
                <a:t>Fréjusiens</a:t>
              </a:r>
            </a:p>
          </p:txBody>
        </p:sp>
        <p:pic>
          <p:nvPicPr>
            <p:cNvPr id="16" name="Image 15" descr="logo csf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1"/>
              <a:ext cx="1404516" cy="1316734"/>
            </a:xfrm>
            <a:prstGeom prst="rect">
              <a:avLst/>
            </a:prstGeom>
          </p:spPr>
        </p:pic>
        <p:sp>
          <p:nvSpPr>
            <p:cNvPr id="31" name="Rectangle 30"/>
            <p:cNvSpPr/>
            <p:nvPr/>
          </p:nvSpPr>
          <p:spPr>
            <a:xfrm>
              <a:off x="2052588" y="7777088"/>
              <a:ext cx="1737976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1200" dirty="0">
                  <a:latin typeface="Times New Roman" pitchFamily="18" charset="0"/>
                  <a:cs typeface="Times New Roman" pitchFamily="18" charset="0"/>
                </a:rPr>
                <a:t>P13:Slogans il y a 50 ans</a:t>
              </a:r>
              <a:endParaRPr lang="fr-FR" sz="1200" dirty="0"/>
            </a:p>
            <a:p>
              <a:endParaRPr lang="fr-FR" sz="12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2052588" y="7921104"/>
              <a:ext cx="1911101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1200" dirty="0">
                  <a:latin typeface="Times New Roman" pitchFamily="18" charset="0"/>
                  <a:cs typeface="Times New Roman" pitchFamily="18" charset="0"/>
                </a:rPr>
                <a:t>P14: La crise Mai 68 (suite)</a:t>
              </a:r>
            </a:p>
            <a:p>
              <a:r>
                <a:rPr lang="fr-FR" sz="1200" dirty="0">
                  <a:latin typeface="Times New Roman" pitchFamily="18" charset="0"/>
                  <a:cs typeface="Times New Roman" pitchFamily="18" charset="0"/>
                </a:rPr>
                <a:t>P 15: Combien ça coûte</a:t>
              </a:r>
            </a:p>
            <a:p>
              <a:r>
                <a:rPr lang="fr-FR" sz="1200" dirty="0">
                  <a:latin typeface="Times New Roman" pitchFamily="18" charset="0"/>
                  <a:cs typeface="Times New Roman" pitchFamily="18" charset="0"/>
                </a:rPr>
                <a:t>P16 :  Lu, Vu, Entendu</a:t>
              </a:r>
            </a:p>
          </p:txBody>
        </p:sp>
        <p:pic>
          <p:nvPicPr>
            <p:cNvPr id="29" name="Image 28" descr="carnaval2b 02-03-18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24396" y="2592512"/>
              <a:ext cx="5568618" cy="4176464"/>
            </a:xfrm>
            <a:prstGeom prst="rect">
              <a:avLst/>
            </a:prstGeom>
          </p:spPr>
        </p:pic>
        <p:sp>
          <p:nvSpPr>
            <p:cNvPr id="22" name="ZoneTexte 21"/>
            <p:cNvSpPr txBox="1"/>
            <p:nvPr/>
          </p:nvSpPr>
          <p:spPr>
            <a:xfrm>
              <a:off x="1836564" y="2736528"/>
              <a:ext cx="297389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b="1" dirty="0">
                  <a:latin typeface="Bradley Hand ITC" pitchFamily="66" charset="0"/>
                </a:rPr>
                <a:t>Carnaval des enfants à FRÉJUS</a:t>
              </a:r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1"/>
          <p:cNvSpPr>
            <a:spLocks noChangeArrowheads="1"/>
          </p:cNvSpPr>
          <p:nvPr/>
        </p:nvSpPr>
        <p:spPr bwMode="auto">
          <a:xfrm>
            <a:off x="972468" y="288256"/>
            <a:ext cx="414087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b="1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Végétalisme : est – ce bien raisonnable ?</a:t>
            </a:r>
            <a:endParaRPr kumimoji="0" lang="fr-FR" b="0" i="0" u="sng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0962" name="Object 2"/>
          <p:cNvGraphicFramePr>
            <a:graphicFrameLocks noChangeAspect="1"/>
          </p:cNvGraphicFramePr>
          <p:nvPr/>
        </p:nvGraphicFramePr>
        <p:xfrm>
          <a:off x="182563" y="723900"/>
          <a:ext cx="5722937" cy="8632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63" name="Document" r:id="rId3" imgW="6737501" imgH="10167856" progId="Word.Document.12">
                  <p:embed/>
                </p:oleObj>
              </mc:Choice>
              <mc:Fallback>
                <p:oleObj name="Document" r:id="rId3" imgW="6737501" imgH="10167856" progId="Word.Document.12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563" y="723900"/>
                        <a:ext cx="5722937" cy="8632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ZoneTexte 3"/>
          <p:cNvSpPr txBox="1"/>
          <p:nvPr/>
        </p:nvSpPr>
        <p:spPr>
          <a:xfrm>
            <a:off x="2412628" y="0"/>
            <a:ext cx="8134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u="sng" dirty="0"/>
              <a:t>SANTÉ</a:t>
            </a:r>
          </a:p>
        </p:txBody>
      </p:sp>
      <p:sp>
        <p:nvSpPr>
          <p:cNvPr id="5" name="Rectangle 4"/>
          <p:cNvSpPr/>
          <p:nvPr/>
        </p:nvSpPr>
        <p:spPr>
          <a:xfrm>
            <a:off x="2700660" y="9099878"/>
            <a:ext cx="47961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100" dirty="0"/>
              <a:t>- 10 -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8" name="Object 2"/>
          <p:cNvGraphicFramePr>
            <a:graphicFrameLocks noChangeAspect="1"/>
          </p:cNvGraphicFramePr>
          <p:nvPr/>
        </p:nvGraphicFramePr>
        <p:xfrm>
          <a:off x="176213" y="354013"/>
          <a:ext cx="5678487" cy="8553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9" name="Document" r:id="rId3" imgW="5762038" imgH="8670761" progId="Word.Document.12">
                  <p:embed/>
                </p:oleObj>
              </mc:Choice>
              <mc:Fallback>
                <p:oleObj name="Document" r:id="rId3" imgW="5762038" imgH="8670761" progId="Word.Document.12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6213" y="354013"/>
                        <a:ext cx="5678487" cy="8553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/>
          <p:cNvSpPr/>
          <p:nvPr/>
        </p:nvSpPr>
        <p:spPr>
          <a:xfrm>
            <a:off x="2700660" y="9099878"/>
            <a:ext cx="47961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100" dirty="0"/>
              <a:t>- 11 -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7890" name="Object 2"/>
          <p:cNvGraphicFramePr>
            <a:graphicFrameLocks noChangeAspect="1"/>
          </p:cNvGraphicFramePr>
          <p:nvPr/>
        </p:nvGraphicFramePr>
        <p:xfrm>
          <a:off x="179388" y="263525"/>
          <a:ext cx="5762625" cy="8834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891" name="Document" r:id="rId3" imgW="5762038" imgH="8834945" progId="Word.Document.12">
                  <p:embed/>
                </p:oleObj>
              </mc:Choice>
              <mc:Fallback>
                <p:oleObj name="Document" r:id="rId3" imgW="5762038" imgH="8834945" progId="Word.Document.12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388" y="263525"/>
                        <a:ext cx="5762625" cy="8834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/>
          <p:cNvSpPr/>
          <p:nvPr/>
        </p:nvSpPr>
        <p:spPr>
          <a:xfrm>
            <a:off x="2700660" y="9099878"/>
            <a:ext cx="47961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100" dirty="0"/>
              <a:t>- 12 -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16248"/>
            <a:ext cx="6121400" cy="8784976"/>
          </a:xfrm>
          <a:prstGeom prst="rect">
            <a:avLst/>
          </a:prstGeom>
          <a:noFill/>
          <a:ln w="9525" cap="flat">
            <a:noFill/>
            <a:miter lim="800000"/>
            <a:headEnd/>
            <a:tailEnd/>
          </a:ln>
          <a:effectLst/>
        </p:spPr>
      </p:pic>
      <p:sp>
        <p:nvSpPr>
          <p:cNvPr id="3" name="Rectangle 2"/>
          <p:cNvSpPr/>
          <p:nvPr/>
        </p:nvSpPr>
        <p:spPr>
          <a:xfrm>
            <a:off x="2700660" y="9099878"/>
            <a:ext cx="47961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100" dirty="0"/>
              <a:t>- 13 -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8914" name="Object 2"/>
          <p:cNvGraphicFramePr>
            <a:graphicFrameLocks noChangeAspect="1"/>
          </p:cNvGraphicFramePr>
          <p:nvPr/>
        </p:nvGraphicFramePr>
        <p:xfrm>
          <a:off x="179388" y="285750"/>
          <a:ext cx="5762625" cy="8789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15" name="Document" r:id="rId3" imgW="5762038" imgH="8790659" progId="Word.Document.12">
                  <p:embed/>
                </p:oleObj>
              </mc:Choice>
              <mc:Fallback>
                <p:oleObj name="Document" r:id="rId3" imgW="5762038" imgH="8790659" progId="Word.Document.12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388" y="285750"/>
                        <a:ext cx="5762625" cy="8789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/>
          <p:cNvSpPr/>
          <p:nvPr/>
        </p:nvSpPr>
        <p:spPr>
          <a:xfrm>
            <a:off x="2700660" y="9099878"/>
            <a:ext cx="47961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100" dirty="0"/>
              <a:t>- 14 -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2" name="Rectangle 12"/>
          <p:cNvSpPr>
            <a:spLocks noChangeArrowheads="1"/>
          </p:cNvSpPr>
          <p:nvPr/>
        </p:nvSpPr>
        <p:spPr bwMode="auto">
          <a:xfrm>
            <a:off x="2082932" y="74711"/>
            <a:ext cx="195553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400" b="1" i="0" u="sng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itchFamily="18" charset="0"/>
                <a:ea typeface="Times New Roman" pitchFamily="18" charset="0"/>
                <a:cs typeface="Times New Roman" pitchFamily="18" charset="0"/>
              </a:rPr>
              <a:t>COMBIEN CA COÛTE</a:t>
            </a:r>
            <a:r>
              <a:rPr kumimoji="0" lang="fr-FR" sz="1400" b="1" i="0" u="sng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 </a:t>
            </a:r>
            <a:r>
              <a:rPr kumimoji="0" lang="fr-FR" sz="1400" b="1" i="0" u="sng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itchFamily="18" charset="0"/>
                <a:ea typeface="Times New Roman" pitchFamily="18" charset="0"/>
                <a:cs typeface="Times New Roman" pitchFamily="18" charset="0"/>
              </a:rPr>
              <a:t>?</a:t>
            </a:r>
            <a:endParaRPr kumimoji="0" 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5133" name="Object 13"/>
          <p:cNvGraphicFramePr>
            <a:graphicFrameLocks noChangeAspect="1"/>
          </p:cNvGraphicFramePr>
          <p:nvPr/>
        </p:nvGraphicFramePr>
        <p:xfrm>
          <a:off x="252388" y="576288"/>
          <a:ext cx="5776782" cy="80648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4" name="Document" r:id="rId3" imgW="7381688" imgH="10302875" progId="Word.Document.12">
                  <p:embed/>
                </p:oleObj>
              </mc:Choice>
              <mc:Fallback>
                <p:oleObj name="Document" r:id="rId3" imgW="7381688" imgH="10302875" progId="Word.Document.12">
                  <p:embed/>
                  <p:pic>
                    <p:nvPicPr>
                      <p:cNvPr id="0" name="Picture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2388" y="576288"/>
                        <a:ext cx="5776782" cy="806489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/>
          <p:cNvSpPr/>
          <p:nvPr/>
        </p:nvSpPr>
        <p:spPr>
          <a:xfrm>
            <a:off x="2700660" y="9099878"/>
            <a:ext cx="47961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100" dirty="0"/>
              <a:t>- 15 -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836564" y="288256"/>
            <a:ext cx="2193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latin typeface="Times New Roman" pitchFamily="18" charset="0"/>
                <a:cs typeface="Times New Roman" pitchFamily="18" charset="0"/>
              </a:rPr>
              <a:t>LU, VU, ENTENDU</a:t>
            </a:r>
          </a:p>
        </p:txBody>
      </p:sp>
      <p:graphicFrame>
        <p:nvGraphicFramePr>
          <p:cNvPr id="30722" name="Object 2"/>
          <p:cNvGraphicFramePr>
            <a:graphicFrameLocks noChangeAspect="1"/>
          </p:cNvGraphicFramePr>
          <p:nvPr/>
        </p:nvGraphicFramePr>
        <p:xfrm>
          <a:off x="252388" y="720304"/>
          <a:ext cx="5628854" cy="81369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23" name="Document" r:id="rId3" imgW="6647480" imgH="9607615" progId="Word.Document.12">
                  <p:embed/>
                </p:oleObj>
              </mc:Choice>
              <mc:Fallback>
                <p:oleObj name="Document" r:id="rId3" imgW="6647480" imgH="9607615" progId="Word.Document.12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2388" y="720304"/>
                        <a:ext cx="5628854" cy="813690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/>
          <p:cNvSpPr/>
          <p:nvPr/>
        </p:nvSpPr>
        <p:spPr>
          <a:xfrm>
            <a:off x="2700660" y="9099878"/>
            <a:ext cx="47961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100" dirty="0"/>
              <a:t>- 16 -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25" y="648296"/>
            <a:ext cx="5779096" cy="8497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2"/>
          <p:cNvSpPr/>
          <p:nvPr/>
        </p:nvSpPr>
        <p:spPr>
          <a:xfrm>
            <a:off x="1908572" y="0"/>
            <a:ext cx="21938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latin typeface="Times New Roman" pitchFamily="18" charset="0"/>
                <a:cs typeface="Times New Roman" pitchFamily="18" charset="0"/>
              </a:rPr>
              <a:t>LU, VU, ENTENDU</a:t>
            </a:r>
          </a:p>
        </p:txBody>
      </p:sp>
      <p:sp>
        <p:nvSpPr>
          <p:cNvPr id="4" name="Rectangle 3"/>
          <p:cNvSpPr/>
          <p:nvPr/>
        </p:nvSpPr>
        <p:spPr>
          <a:xfrm>
            <a:off x="2700660" y="9099878"/>
            <a:ext cx="47961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100" dirty="0"/>
              <a:t>- 17 -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700660" y="9099878"/>
            <a:ext cx="47961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100" dirty="0"/>
              <a:t>- 18 -</a:t>
            </a:r>
          </a:p>
        </p:txBody>
      </p:sp>
      <p:pic>
        <p:nvPicPr>
          <p:cNvPr id="68611" name="Picture 3"/>
          <p:cNvPicPr>
            <a:picLocks noChangeAspect="1" noChangeArrowheads="1"/>
          </p:cNvPicPr>
          <p:nvPr/>
        </p:nvPicPr>
        <p:blipFill>
          <a:blip r:embed="rId2" cstate="print"/>
          <a:srcRect r="31741"/>
          <a:stretch>
            <a:fillRect/>
          </a:stretch>
        </p:blipFill>
        <p:spPr bwMode="auto">
          <a:xfrm>
            <a:off x="208111" y="0"/>
            <a:ext cx="5913289" cy="905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 cstate="print"/>
          <a:srcRect l="4870" r="3036"/>
          <a:stretch>
            <a:fillRect/>
          </a:stretch>
        </p:blipFill>
        <p:spPr bwMode="auto">
          <a:xfrm>
            <a:off x="252388" y="720304"/>
            <a:ext cx="5472608" cy="711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2"/>
          <p:cNvSpPr/>
          <p:nvPr/>
        </p:nvSpPr>
        <p:spPr>
          <a:xfrm>
            <a:off x="1980580" y="144240"/>
            <a:ext cx="21157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/>
              <a:t>Citoyenneté : </a:t>
            </a:r>
            <a:r>
              <a:rPr lang="fr-FR" b="1" i="1" dirty="0"/>
              <a:t>(suite)</a:t>
            </a:r>
          </a:p>
        </p:txBody>
      </p:sp>
      <p:sp>
        <p:nvSpPr>
          <p:cNvPr id="4" name="Rectangle 3"/>
          <p:cNvSpPr/>
          <p:nvPr/>
        </p:nvSpPr>
        <p:spPr>
          <a:xfrm>
            <a:off x="2700660" y="9099878"/>
            <a:ext cx="47961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100" dirty="0"/>
              <a:t>- 19 -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e 7"/>
          <p:cNvGrpSpPr/>
          <p:nvPr/>
        </p:nvGrpSpPr>
        <p:grpSpPr>
          <a:xfrm>
            <a:off x="0" y="0"/>
            <a:ext cx="6121400" cy="9361488"/>
            <a:chOff x="0" y="0"/>
            <a:chExt cx="6121400" cy="9361488"/>
          </a:xfrm>
        </p:grpSpPr>
        <p:sp>
          <p:nvSpPr>
            <p:cNvPr id="6" name="Rectangle 5"/>
            <p:cNvSpPr/>
            <p:nvPr/>
          </p:nvSpPr>
          <p:spPr>
            <a:xfrm>
              <a:off x="1188492" y="7777088"/>
              <a:ext cx="3672408" cy="1296144"/>
            </a:xfrm>
            <a:prstGeom prst="rect">
              <a:avLst/>
            </a:prstGeom>
            <a:ln w="5715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" name="Rectangle 3"/>
            <p:cNvSpPr/>
            <p:nvPr/>
          </p:nvSpPr>
          <p:spPr>
            <a:xfrm>
              <a:off x="0" y="0"/>
              <a:ext cx="6121400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sz="1600" b="1" u="sng" dirty="0">
                  <a:latin typeface="Times New Roman" pitchFamily="18" charset="0"/>
                  <a:cs typeface="Times New Roman" pitchFamily="18" charset="0"/>
                </a:rPr>
                <a:t>ÉDITO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2916684" y="8992156"/>
              <a:ext cx="48282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dirty="0"/>
                <a:t>- </a:t>
              </a:r>
              <a:r>
                <a:rPr lang="fr-FR" sz="1100" dirty="0"/>
                <a:t>2 </a:t>
              </a:r>
              <a:r>
                <a:rPr lang="fr-FR" dirty="0"/>
                <a:t>-</a:t>
              </a:r>
            </a:p>
          </p:txBody>
        </p:sp>
        <p:sp>
          <p:nvSpPr>
            <p:cNvPr id="5" name="ZoneTexte 4"/>
            <p:cNvSpPr txBox="1"/>
            <p:nvPr/>
          </p:nvSpPr>
          <p:spPr>
            <a:xfrm>
              <a:off x="1260500" y="7849096"/>
              <a:ext cx="3528392" cy="1200329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fr-FR" sz="1200" b="1" u="sng" dirty="0"/>
                <a:t>Les CSCF seront fermés du :</a:t>
              </a:r>
              <a:endParaRPr lang="fr-FR" sz="1200" b="1" dirty="0"/>
            </a:p>
            <a:p>
              <a:pPr lvl="2">
                <a:buFont typeface="Wingdings" pitchFamily="2" charset="2"/>
                <a:buChar char="Ø"/>
              </a:pPr>
              <a:r>
                <a:rPr lang="fr-FR" sz="1200" b="1" dirty="0"/>
                <a:t>    Vendredi 29 Juin au soir</a:t>
              </a:r>
            </a:p>
            <a:p>
              <a:pPr lvl="2">
                <a:buFont typeface="Wingdings" pitchFamily="2" charset="2"/>
                <a:buChar char="Ø"/>
              </a:pPr>
              <a:r>
                <a:rPr lang="fr-FR" sz="1200" b="1" dirty="0"/>
                <a:t>    au Lundi 8 Juillet au matin</a:t>
              </a:r>
            </a:p>
            <a:p>
              <a:pPr lvl="4">
                <a:buFont typeface="Wingdings" pitchFamily="2" charset="2"/>
                <a:buChar char="Ø"/>
              </a:pPr>
              <a:r>
                <a:rPr lang="fr-FR" sz="1200" b="1" dirty="0"/>
                <a:t>Et</a:t>
              </a:r>
            </a:p>
            <a:p>
              <a:pPr lvl="2">
                <a:buFont typeface="Wingdings" pitchFamily="2" charset="2"/>
                <a:buChar char="Ø"/>
              </a:pPr>
              <a:r>
                <a:rPr lang="fr-FR" sz="1200" b="1" dirty="0"/>
                <a:t>     Vendredi 17 Août au soir</a:t>
              </a:r>
            </a:p>
            <a:p>
              <a:pPr lvl="2">
                <a:buFont typeface="Wingdings" pitchFamily="2" charset="2"/>
                <a:buChar char="Ø"/>
              </a:pPr>
              <a:r>
                <a:rPr lang="fr-FR" sz="1200" b="1" dirty="0"/>
                <a:t>     Au Lundi 3 Septembre au</a:t>
              </a:r>
              <a:r>
                <a:rPr lang="fr-FR" sz="1200" dirty="0"/>
                <a:t>  </a:t>
              </a:r>
              <a:r>
                <a:rPr lang="fr-FR" sz="1200" b="1" dirty="0"/>
                <a:t>matin</a:t>
              </a:r>
              <a:r>
                <a:rPr lang="fr-FR" sz="1200" dirty="0"/>
                <a:t> </a:t>
              </a:r>
            </a:p>
          </p:txBody>
        </p:sp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r="42753"/>
            <a:stretch>
              <a:fillRect/>
            </a:stretch>
          </p:blipFill>
          <p:spPr bwMode="auto">
            <a:xfrm>
              <a:off x="180380" y="360264"/>
              <a:ext cx="5688632" cy="73614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1746" name="Object 2"/>
          <p:cNvGraphicFramePr>
            <a:graphicFrameLocks noChangeAspect="1"/>
          </p:cNvGraphicFramePr>
          <p:nvPr/>
        </p:nvGraphicFramePr>
        <p:xfrm>
          <a:off x="180975" y="581025"/>
          <a:ext cx="5705475" cy="853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47" name="Document" r:id="rId3" imgW="6642000" imgH="9927360" progId="Word.Document.12">
                  <p:embed/>
                </p:oleObj>
              </mc:Choice>
              <mc:Fallback>
                <p:oleObj name="Document" r:id="rId3" imgW="6642000" imgH="9927360" progId="Word.Document.12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0975" y="581025"/>
                        <a:ext cx="5705475" cy="8534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ZoneTexte 3"/>
          <p:cNvSpPr txBox="1"/>
          <p:nvPr/>
        </p:nvSpPr>
        <p:spPr>
          <a:xfrm>
            <a:off x="0" y="0"/>
            <a:ext cx="612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u="sng" dirty="0">
                <a:latin typeface="Times New Roman" pitchFamily="18" charset="0"/>
                <a:cs typeface="Times New Roman" pitchFamily="18" charset="0"/>
              </a:rPr>
              <a:t>ARTISTE / CULTURE</a:t>
            </a:r>
          </a:p>
        </p:txBody>
      </p:sp>
      <p:sp>
        <p:nvSpPr>
          <p:cNvPr id="5" name="Rectangle 4"/>
          <p:cNvSpPr/>
          <p:nvPr/>
        </p:nvSpPr>
        <p:spPr>
          <a:xfrm>
            <a:off x="2700660" y="9099878"/>
            <a:ext cx="47961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100" dirty="0"/>
              <a:t>- 20 -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2770" name="Object 2"/>
          <p:cNvGraphicFramePr>
            <a:graphicFrameLocks noChangeAspect="1"/>
          </p:cNvGraphicFramePr>
          <p:nvPr/>
        </p:nvGraphicFramePr>
        <p:xfrm>
          <a:off x="180380" y="504280"/>
          <a:ext cx="5823357" cy="87129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71" name="Document" r:id="rId3" imgW="6643519" imgH="9689707" progId="Word.Document.12">
                  <p:embed/>
                </p:oleObj>
              </mc:Choice>
              <mc:Fallback>
                <p:oleObj name="Document" r:id="rId3" imgW="6643519" imgH="9689707" progId="Word.Document.12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0380" y="504280"/>
                        <a:ext cx="5823357" cy="871296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/>
          <p:cNvSpPr/>
          <p:nvPr/>
        </p:nvSpPr>
        <p:spPr>
          <a:xfrm>
            <a:off x="2700660" y="9099878"/>
            <a:ext cx="511679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100" dirty="0"/>
              <a:t>-  21 -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9634" name="Object 2"/>
          <p:cNvGraphicFramePr>
            <a:graphicFrameLocks noChangeAspect="1"/>
          </p:cNvGraphicFramePr>
          <p:nvPr/>
        </p:nvGraphicFramePr>
        <p:xfrm>
          <a:off x="180380" y="216248"/>
          <a:ext cx="5794375" cy="8802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635" name="Document" r:id="rId3" imgW="5795165" imgH="8802540" progId="Word.Document.12">
                  <p:embed/>
                </p:oleObj>
              </mc:Choice>
              <mc:Fallback>
                <p:oleObj name="Document" r:id="rId3" imgW="5795165" imgH="8802540" progId="Word.Document.12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0380" y="216248"/>
                        <a:ext cx="5794375" cy="88026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/>
          <p:cNvSpPr/>
          <p:nvPr/>
        </p:nvSpPr>
        <p:spPr>
          <a:xfrm>
            <a:off x="2700660" y="9099878"/>
            <a:ext cx="47961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100" dirty="0"/>
              <a:t>- 22 -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685" name="Object 5"/>
          <p:cNvGraphicFramePr>
            <a:graphicFrameLocks noChangeAspect="1"/>
          </p:cNvGraphicFramePr>
          <p:nvPr/>
        </p:nvGraphicFramePr>
        <p:xfrm>
          <a:off x="180975" y="0"/>
          <a:ext cx="5759450" cy="4322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687" name="Document" r:id="rId3" imgW="7201287" imgH="5331643" progId="Word.Document.12">
                  <p:embed/>
                </p:oleObj>
              </mc:Choice>
              <mc:Fallback>
                <p:oleObj name="Document" r:id="rId3" imgW="7201287" imgH="5331643" progId="Word.Document.12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0975" y="0"/>
                        <a:ext cx="5759450" cy="4322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686" name="Object 6"/>
          <p:cNvGraphicFramePr>
            <a:graphicFrameLocks noChangeAspect="1"/>
          </p:cNvGraphicFramePr>
          <p:nvPr/>
        </p:nvGraphicFramePr>
        <p:xfrm>
          <a:off x="257175" y="4752975"/>
          <a:ext cx="5686425" cy="3943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688" name="Document" r:id="rId5" imgW="7199640" imgH="4994280" progId="Word.Document.12">
                  <p:embed/>
                </p:oleObj>
              </mc:Choice>
              <mc:Fallback>
                <p:oleObj name="Document" r:id="rId5" imgW="7199640" imgH="4994280" progId="Word.Document.12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7175" y="4752975"/>
                        <a:ext cx="5686425" cy="3943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/>
          <p:cNvSpPr/>
          <p:nvPr/>
        </p:nvSpPr>
        <p:spPr>
          <a:xfrm>
            <a:off x="2700660" y="9099878"/>
            <a:ext cx="511679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100" dirty="0"/>
              <a:t>-  23 -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0" y="0"/>
            <a:ext cx="612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latin typeface="Times New Roman" pitchFamily="18" charset="0"/>
                <a:cs typeface="Times New Roman" pitchFamily="18" charset="0"/>
              </a:rPr>
              <a:t>IDÉES REÇUES</a:t>
            </a:r>
          </a:p>
        </p:txBody>
      </p:sp>
      <p:graphicFrame>
        <p:nvGraphicFramePr>
          <p:cNvPr id="72708" name="Object 4"/>
          <p:cNvGraphicFramePr>
            <a:graphicFrameLocks noChangeAspect="1"/>
          </p:cNvGraphicFramePr>
          <p:nvPr/>
        </p:nvGraphicFramePr>
        <p:xfrm>
          <a:off x="180975" y="581025"/>
          <a:ext cx="5810250" cy="8210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709" name="Document" r:id="rId3" imgW="7273440" imgH="10273320" progId="Word.Document.12">
                  <p:embed/>
                </p:oleObj>
              </mc:Choice>
              <mc:Fallback>
                <p:oleObj name="Document" r:id="rId3" imgW="7273440" imgH="10273320" progId="Word.Document.12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0975" y="581025"/>
                        <a:ext cx="5810250" cy="8210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/>
          <p:cNvSpPr/>
          <p:nvPr/>
        </p:nvSpPr>
        <p:spPr>
          <a:xfrm>
            <a:off x="2700660" y="9099878"/>
            <a:ext cx="47961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100" dirty="0"/>
              <a:t>- 24 -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0" y="0"/>
            <a:ext cx="6121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u="sng" dirty="0">
                <a:latin typeface="Times New Roman" pitchFamily="18" charset="0"/>
                <a:cs typeface="Times New Roman" pitchFamily="18" charset="0"/>
              </a:rPr>
              <a:t>NATURE</a:t>
            </a:r>
          </a:p>
        </p:txBody>
      </p:sp>
      <p:graphicFrame>
        <p:nvGraphicFramePr>
          <p:cNvPr id="73731" name="Object 3"/>
          <p:cNvGraphicFramePr>
            <a:graphicFrameLocks noChangeAspect="1"/>
          </p:cNvGraphicFramePr>
          <p:nvPr/>
        </p:nvGraphicFramePr>
        <p:xfrm>
          <a:off x="176213" y="649288"/>
          <a:ext cx="5840412" cy="839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732" name="Document" r:id="rId3" imgW="7201287" imgH="10332759" progId="Word.Document.12">
                  <p:embed/>
                </p:oleObj>
              </mc:Choice>
              <mc:Fallback>
                <p:oleObj name="Document" r:id="rId3" imgW="7201287" imgH="10332759" progId="Word.Document.12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6213" y="649288"/>
                        <a:ext cx="5840412" cy="8391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/>
          <p:cNvSpPr/>
          <p:nvPr/>
        </p:nvSpPr>
        <p:spPr>
          <a:xfrm>
            <a:off x="2700660" y="9099878"/>
            <a:ext cx="47961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100" dirty="0"/>
              <a:t>- 25 -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e 15"/>
          <p:cNvGrpSpPr/>
          <p:nvPr/>
        </p:nvGrpSpPr>
        <p:grpSpPr>
          <a:xfrm>
            <a:off x="0" y="1"/>
            <a:ext cx="6121400" cy="9361487"/>
            <a:chOff x="0" y="1"/>
            <a:chExt cx="6121400" cy="9361487"/>
          </a:xfrm>
        </p:grpSpPr>
        <p:sp>
          <p:nvSpPr>
            <p:cNvPr id="5" name="ZoneTexte 4"/>
            <p:cNvSpPr txBox="1"/>
            <p:nvPr/>
          </p:nvSpPr>
          <p:spPr>
            <a:xfrm>
              <a:off x="0" y="1"/>
              <a:ext cx="61214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b="1" u="sng" dirty="0">
                  <a:latin typeface="Times New Roman" pitchFamily="18" charset="0"/>
                  <a:cs typeface="Times New Roman" pitchFamily="18" charset="0"/>
                </a:rPr>
                <a:t>Ça s’est passé en mars – avril 2018</a:t>
              </a: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2772668" y="9099878"/>
              <a:ext cx="489236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1100" dirty="0">
                  <a:latin typeface="Times New Roman" pitchFamily="18" charset="0"/>
                  <a:cs typeface="Times New Roman" pitchFamily="18" charset="0"/>
                </a:rPr>
                <a:t>- 26 -</a:t>
              </a:r>
            </a:p>
          </p:txBody>
        </p:sp>
        <p:pic>
          <p:nvPicPr>
            <p:cNvPr id="9" name="Image 8" descr="carnaval1b 02-03-18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268612" y="864320"/>
              <a:ext cx="2016224" cy="1512168"/>
            </a:xfrm>
            <a:prstGeom prst="rect">
              <a:avLst/>
            </a:prstGeom>
          </p:spPr>
        </p:pic>
        <p:pic>
          <p:nvPicPr>
            <p:cNvPr id="10" name="Image 9" descr="carnaval3a 02-03-18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428852" y="432272"/>
              <a:ext cx="1583051" cy="1728192"/>
            </a:xfrm>
            <a:prstGeom prst="rect">
              <a:avLst/>
            </a:prstGeom>
          </p:spPr>
        </p:pic>
        <p:pic>
          <p:nvPicPr>
            <p:cNvPr id="11" name="Image 10" descr="Prépa goûter du carnaval avec les ados 1a 01.03.18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8372" y="432272"/>
              <a:ext cx="2051868" cy="1436751"/>
            </a:xfrm>
            <a:prstGeom prst="rect">
              <a:avLst/>
            </a:prstGeom>
          </p:spPr>
        </p:pic>
        <p:sp>
          <p:nvSpPr>
            <p:cNvPr id="12" name="ZoneTexte 11"/>
            <p:cNvSpPr txBox="1"/>
            <p:nvPr/>
          </p:nvSpPr>
          <p:spPr>
            <a:xfrm>
              <a:off x="2196604" y="360264"/>
              <a:ext cx="216024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b="1" i="1" dirty="0">
                  <a:latin typeface="Times New Roman" pitchFamily="18" charset="0"/>
                  <a:cs typeface="Times New Roman" pitchFamily="18" charset="0"/>
                </a:rPr>
                <a:t>Défilé du carnaval 4 saisons  vendredi 2 mars à Fréjus</a:t>
              </a:r>
            </a:p>
          </p:txBody>
        </p:sp>
        <p:pic>
          <p:nvPicPr>
            <p:cNvPr id="13" name="Image 12" descr="sortie neige1a 09-03-18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52388" y="2448496"/>
              <a:ext cx="2970434" cy="1944216"/>
            </a:xfrm>
            <a:prstGeom prst="rect">
              <a:avLst/>
            </a:prstGeom>
          </p:spPr>
        </p:pic>
        <p:pic>
          <p:nvPicPr>
            <p:cNvPr id="15" name="Image 14" descr="sortie neige2a 09-03-18.jp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492747" y="2448496"/>
              <a:ext cx="2378879" cy="1872208"/>
            </a:xfrm>
            <a:prstGeom prst="rect">
              <a:avLst/>
            </a:prstGeom>
          </p:spPr>
        </p:pic>
        <p:pic>
          <p:nvPicPr>
            <p:cNvPr id="17" name="Image 16" descr="24.04 1er concert de rock pour les enfants (1).jp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56444" y="4896768"/>
              <a:ext cx="2153593" cy="1944216"/>
            </a:xfrm>
            <a:prstGeom prst="rect">
              <a:avLst/>
            </a:prstGeom>
          </p:spPr>
        </p:pic>
        <p:pic>
          <p:nvPicPr>
            <p:cNvPr id="18" name="Image 17" descr="24.04 les ados au musée.jpg"/>
            <p:cNvPicPr>
              <a:picLocks noChangeAspect="1"/>
            </p:cNvPicPr>
            <p:nvPr/>
          </p:nvPicPr>
          <p:blipFill>
            <a:blip r:embed="rId8" cstate="print"/>
            <a:srcRect l="13534" t="32747" r="18239" b="12357"/>
            <a:stretch>
              <a:fillRect/>
            </a:stretch>
          </p:blipFill>
          <p:spPr>
            <a:xfrm>
              <a:off x="3060700" y="5040784"/>
              <a:ext cx="2863861" cy="1728192"/>
            </a:xfrm>
            <a:prstGeom prst="rect">
              <a:avLst/>
            </a:prstGeom>
          </p:spPr>
        </p:pic>
        <p:pic>
          <p:nvPicPr>
            <p:cNvPr id="19" name="Image 18" descr="24.04.18 les ados.jpg"/>
            <p:cNvPicPr>
              <a:picLocks noChangeAspect="1"/>
            </p:cNvPicPr>
            <p:nvPr/>
          </p:nvPicPr>
          <p:blipFill>
            <a:blip r:embed="rId9" cstate="print"/>
            <a:srcRect b="27852"/>
            <a:stretch>
              <a:fillRect/>
            </a:stretch>
          </p:blipFill>
          <p:spPr>
            <a:xfrm>
              <a:off x="108372" y="6840984"/>
              <a:ext cx="3924076" cy="2182009"/>
            </a:xfrm>
            <a:prstGeom prst="rect">
              <a:avLst/>
            </a:prstGeom>
          </p:spPr>
        </p:pic>
        <p:sp>
          <p:nvSpPr>
            <p:cNvPr id="20" name="ZoneTexte 19"/>
            <p:cNvSpPr txBox="1"/>
            <p:nvPr/>
          </p:nvSpPr>
          <p:spPr>
            <a:xfrm>
              <a:off x="360760" y="4392712"/>
              <a:ext cx="576064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b="1" i="1" u="sng" dirty="0">
                  <a:latin typeface="Times New Roman" pitchFamily="18" charset="0"/>
                  <a:cs typeface="Times New Roman" pitchFamily="18" charset="0"/>
                </a:rPr>
                <a:t>Journée neige inter secteurs Vendredi 9 Mars à Gréolières </a:t>
              </a:r>
              <a:r>
                <a:rPr lang="fr-FR" sz="1600" b="1" i="1" u="sng" dirty="0">
                  <a:latin typeface="Times New Roman" pitchFamily="18" charset="0"/>
                  <a:cs typeface="Times New Roman" pitchFamily="18" charset="0"/>
                </a:rPr>
                <a:t>les Neiges</a:t>
              </a:r>
            </a:p>
          </p:txBody>
        </p:sp>
        <p:sp>
          <p:nvSpPr>
            <p:cNvPr id="21" name="ZoneTexte 20"/>
            <p:cNvSpPr txBox="1"/>
            <p:nvPr/>
          </p:nvSpPr>
          <p:spPr>
            <a:xfrm>
              <a:off x="0" y="5040784"/>
              <a:ext cx="756444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b="1" i="1" u="sng" dirty="0"/>
                <a:t>Concert  Rock Mardi 24 Avril Au Puget</a:t>
              </a:r>
            </a:p>
          </p:txBody>
        </p:sp>
        <p:sp>
          <p:nvSpPr>
            <p:cNvPr id="23" name="ZoneTexte 22"/>
            <p:cNvSpPr txBox="1"/>
            <p:nvPr/>
          </p:nvSpPr>
          <p:spPr>
            <a:xfrm>
              <a:off x="4068812" y="7417048"/>
              <a:ext cx="185296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b="1" i="1" u="sng" dirty="0">
                  <a:latin typeface="Times New Roman" pitchFamily="18" charset="0"/>
                  <a:cs typeface="Times New Roman" pitchFamily="18" charset="0"/>
                </a:rPr>
                <a:t>Ados sortie</a:t>
              </a:r>
            </a:p>
            <a:p>
              <a:pPr algn="ctr"/>
              <a:r>
                <a:rPr lang="fr-FR" sz="1600" b="1" i="1" u="sng" dirty="0">
                  <a:latin typeface="Times New Roman" pitchFamily="18" charset="0"/>
                  <a:cs typeface="Times New Roman" pitchFamily="18" charset="0"/>
                </a:rPr>
                <a:t> Mardi 24 Avril au Musée du Sport</a:t>
              </a:r>
            </a:p>
          </p:txBody>
        </p:sp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e 11"/>
          <p:cNvGrpSpPr/>
          <p:nvPr/>
        </p:nvGrpSpPr>
        <p:grpSpPr>
          <a:xfrm>
            <a:off x="0" y="0"/>
            <a:ext cx="6121400" cy="9253766"/>
            <a:chOff x="0" y="0"/>
            <a:chExt cx="6121400" cy="9253766"/>
          </a:xfrm>
        </p:grpSpPr>
        <p:sp>
          <p:nvSpPr>
            <p:cNvPr id="16" name="Rectangle 15"/>
            <p:cNvSpPr/>
            <p:nvPr/>
          </p:nvSpPr>
          <p:spPr>
            <a:xfrm>
              <a:off x="0" y="0"/>
              <a:ext cx="612140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b="1" u="sng" dirty="0">
                  <a:latin typeface="Times New Roman" pitchFamily="18" charset="0"/>
                  <a:cs typeface="Times New Roman" pitchFamily="18" charset="0"/>
                </a:rPr>
                <a:t>Ça s’est passé en mars – avril 2018</a:t>
              </a: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2844676" y="8992156"/>
              <a:ext cx="489236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1100" dirty="0">
                  <a:latin typeface="Times New Roman" pitchFamily="18" charset="0"/>
                  <a:cs typeface="Times New Roman" pitchFamily="18" charset="0"/>
                </a:rPr>
                <a:t>- 27 -</a:t>
              </a:r>
            </a:p>
          </p:txBody>
        </p:sp>
        <p:pic>
          <p:nvPicPr>
            <p:cNvPr id="4" name="Image 3" descr="semaine de la femme 11a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807699" y="3024560"/>
              <a:ext cx="3133321" cy="2160240"/>
            </a:xfrm>
            <a:prstGeom prst="rect">
              <a:avLst/>
            </a:prstGeom>
          </p:spPr>
        </p:pic>
        <p:pic>
          <p:nvPicPr>
            <p:cNvPr id="5" name="Image 4" descr="semaine de la femme 12b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24396" y="504280"/>
              <a:ext cx="5436964" cy="2235150"/>
            </a:xfrm>
            <a:prstGeom prst="rect">
              <a:avLst/>
            </a:prstGeom>
          </p:spPr>
        </p:pic>
        <p:pic>
          <p:nvPicPr>
            <p:cNvPr id="7" name="Image 6" descr="semaine de la femme atelier créatif a14.03.18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80380" y="2952552"/>
              <a:ext cx="2556644" cy="2367700"/>
            </a:xfrm>
            <a:prstGeom prst="rect">
              <a:avLst/>
            </a:prstGeom>
          </p:spPr>
        </p:pic>
        <p:pic>
          <p:nvPicPr>
            <p:cNvPr id="8" name="Image 7" descr="semaine de la femme journée-c à la seyne 15.03.jpg"/>
            <p:cNvPicPr>
              <a:picLocks noChangeAspect="1"/>
            </p:cNvPicPr>
            <p:nvPr/>
          </p:nvPicPr>
          <p:blipFill>
            <a:blip r:embed="rId5" cstate="print"/>
            <a:srcRect b="22195"/>
            <a:stretch>
              <a:fillRect/>
            </a:stretch>
          </p:blipFill>
          <p:spPr>
            <a:xfrm>
              <a:off x="3956857" y="5472832"/>
              <a:ext cx="2164543" cy="2493729"/>
            </a:xfrm>
            <a:prstGeom prst="rect">
              <a:avLst/>
            </a:prstGeom>
          </p:spPr>
        </p:pic>
        <p:pic>
          <p:nvPicPr>
            <p:cNvPr id="10" name="Image 9" descr="Semaine de la femme soirée chic 16.03.jpg"/>
            <p:cNvPicPr>
              <a:picLocks noChangeAspect="1"/>
            </p:cNvPicPr>
            <p:nvPr/>
          </p:nvPicPr>
          <p:blipFill>
            <a:blip r:embed="rId6" cstate="print">
              <a:lum bright="10000" contrast="10000"/>
            </a:blip>
            <a:srcRect t="16039" b="13791"/>
            <a:stretch>
              <a:fillRect/>
            </a:stretch>
          </p:blipFill>
          <p:spPr>
            <a:xfrm>
              <a:off x="180380" y="5688856"/>
              <a:ext cx="3636044" cy="2008493"/>
            </a:xfrm>
            <a:prstGeom prst="rect">
              <a:avLst/>
            </a:prstGeom>
          </p:spPr>
        </p:pic>
        <p:sp>
          <p:nvSpPr>
            <p:cNvPr id="11" name="ZoneTexte 10"/>
            <p:cNvSpPr txBox="1"/>
            <p:nvPr/>
          </p:nvSpPr>
          <p:spPr>
            <a:xfrm>
              <a:off x="324396" y="8209136"/>
              <a:ext cx="579700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b="1" i="1" u="sng" dirty="0">
                  <a:latin typeface="Times New Roman" pitchFamily="18" charset="0"/>
                  <a:cs typeface="Times New Roman" pitchFamily="18" charset="0"/>
                </a:rPr>
                <a:t>Semaine de la Femme du 12 au 16 Mars</a:t>
              </a:r>
            </a:p>
            <a:p>
              <a:pPr algn="ctr"/>
              <a:r>
                <a:rPr lang="fr-FR" sz="1600" b="1" i="1" u="sng" dirty="0">
                  <a:latin typeface="Times New Roman" pitchFamily="18" charset="0"/>
                  <a:cs typeface="Times New Roman" pitchFamily="18" charset="0"/>
                </a:rPr>
                <a:t>À La Seyne sur Mer et à Fréjus </a:t>
              </a:r>
            </a:p>
          </p:txBody>
        </p:sp>
      </p:grp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e 13"/>
          <p:cNvGrpSpPr/>
          <p:nvPr/>
        </p:nvGrpSpPr>
        <p:grpSpPr>
          <a:xfrm>
            <a:off x="0" y="0"/>
            <a:ext cx="6121400" cy="9361488"/>
            <a:chOff x="0" y="0"/>
            <a:chExt cx="6121400" cy="9361488"/>
          </a:xfrm>
        </p:grpSpPr>
        <p:pic>
          <p:nvPicPr>
            <p:cNvPr id="2" name="Image 1" descr="Pont de l'Endre7 21-04-18.JPG"/>
            <p:cNvPicPr>
              <a:picLocks noChangeAspect="1"/>
            </p:cNvPicPr>
            <p:nvPr/>
          </p:nvPicPr>
          <p:blipFill>
            <a:blip r:embed="rId2" cstate="print"/>
            <a:srcRect t="4848" r="3036" b="17443"/>
            <a:stretch>
              <a:fillRect/>
            </a:stretch>
          </p:blipFill>
          <p:spPr>
            <a:xfrm>
              <a:off x="180380" y="6264920"/>
              <a:ext cx="4824536" cy="289985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5" name="Image 4" descr="corso du lavandou2a18.03.18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2880544"/>
              <a:ext cx="3840427" cy="288032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6" name="Image 5" descr="corso du lavandou3a 18.03.18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780780" y="3024560"/>
              <a:ext cx="2124596" cy="283279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7" name="Image 6" descr="château de mandelieu4a 08-04-18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576288"/>
              <a:ext cx="3348732" cy="210342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8" name="Image 7" descr="château de mandelieu2a  08.04.18.jp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420740" y="576288"/>
              <a:ext cx="2700660" cy="198798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9" name="ZoneTexte 8"/>
            <p:cNvSpPr txBox="1"/>
            <p:nvPr/>
          </p:nvSpPr>
          <p:spPr>
            <a:xfrm>
              <a:off x="1476524" y="0"/>
              <a:ext cx="31406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i="1" u="sng" dirty="0">
                  <a:latin typeface="Times New Roman" pitchFamily="18" charset="0"/>
                  <a:cs typeface="Times New Roman" pitchFamily="18" charset="0"/>
                </a:rPr>
                <a:t>Sorties  Intergénérationnelles </a:t>
              </a:r>
            </a:p>
          </p:txBody>
        </p:sp>
        <p:sp>
          <p:nvSpPr>
            <p:cNvPr id="10" name="ZoneTexte 9"/>
            <p:cNvSpPr txBox="1"/>
            <p:nvPr/>
          </p:nvSpPr>
          <p:spPr>
            <a:xfrm>
              <a:off x="1620540" y="2664520"/>
              <a:ext cx="374557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b="1" i="1" u="sng" dirty="0">
                  <a:latin typeface="Times New Roman" pitchFamily="18" charset="0"/>
                  <a:cs typeface="Times New Roman" pitchFamily="18" charset="0"/>
                </a:rPr>
                <a:t>Dimanche 8 Avril Château de </a:t>
              </a:r>
              <a:r>
                <a:rPr lang="fr-FR" sz="1600" b="1" i="1" u="sng" dirty="0" err="1">
                  <a:latin typeface="Times New Roman" pitchFamily="18" charset="0"/>
                  <a:cs typeface="Times New Roman" pitchFamily="18" charset="0"/>
                </a:rPr>
                <a:t>Mandelieu</a:t>
              </a:r>
              <a:endParaRPr lang="fr-FR" sz="1600" b="1" i="1" u="sng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1" name="ZoneTexte 10"/>
            <p:cNvSpPr txBox="1"/>
            <p:nvPr/>
          </p:nvSpPr>
          <p:spPr>
            <a:xfrm>
              <a:off x="1332508" y="5832872"/>
              <a:ext cx="420018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b="1" i="1" u="sng" dirty="0">
                  <a:latin typeface="Times New Roman" pitchFamily="18" charset="0"/>
                  <a:cs typeface="Times New Roman" pitchFamily="18" charset="0"/>
                </a:rPr>
                <a:t>Dimanche 18 Mars Corso Fleuri au Lavandou</a:t>
              </a:r>
            </a:p>
          </p:txBody>
        </p:sp>
        <p:sp>
          <p:nvSpPr>
            <p:cNvPr id="12" name="ZoneTexte 11"/>
            <p:cNvSpPr txBox="1"/>
            <p:nvPr/>
          </p:nvSpPr>
          <p:spPr>
            <a:xfrm>
              <a:off x="5076924" y="6840984"/>
              <a:ext cx="1044476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b="1" i="1" u="sng" dirty="0">
                  <a:latin typeface="Times New Roman" pitchFamily="18" charset="0"/>
                  <a:cs typeface="Times New Roman" pitchFamily="18" charset="0"/>
                </a:rPr>
                <a:t>Samedi</a:t>
              </a:r>
            </a:p>
            <a:p>
              <a:r>
                <a:rPr lang="fr-FR" sz="1600" b="1" i="1" u="sng" dirty="0">
                  <a:latin typeface="Times New Roman" pitchFamily="18" charset="0"/>
                  <a:cs typeface="Times New Roman" pitchFamily="18" charset="0"/>
                </a:rPr>
                <a:t> 21 Avril</a:t>
              </a:r>
            </a:p>
            <a:p>
              <a:endParaRPr lang="fr-FR" sz="1600" b="1" i="1" u="sng" dirty="0">
                <a:latin typeface="Times New Roman" pitchFamily="18" charset="0"/>
                <a:cs typeface="Times New Roman" pitchFamily="18" charset="0"/>
              </a:endParaRPr>
            </a:p>
            <a:p>
              <a:r>
                <a:rPr lang="fr-FR" sz="1600" b="1" i="1" u="sng" dirty="0">
                  <a:latin typeface="Times New Roman" pitchFamily="18" charset="0"/>
                  <a:cs typeface="Times New Roman" pitchFamily="18" charset="0"/>
                </a:rPr>
                <a:t>Pont de l’Endre 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700660" y="9099878"/>
              <a:ext cx="479618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1100" dirty="0"/>
                <a:t>- 28 -</a:t>
              </a:r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e 23"/>
          <p:cNvGrpSpPr/>
          <p:nvPr/>
        </p:nvGrpSpPr>
        <p:grpSpPr>
          <a:xfrm>
            <a:off x="0" y="6222"/>
            <a:ext cx="6121400" cy="9355266"/>
            <a:chOff x="0" y="6222"/>
            <a:chExt cx="6121400" cy="9355266"/>
          </a:xfrm>
        </p:grpSpPr>
        <p:cxnSp>
          <p:nvCxnSpPr>
            <p:cNvPr id="34" name="Connecteur droit 33"/>
            <p:cNvCxnSpPr/>
            <p:nvPr/>
          </p:nvCxnSpPr>
          <p:spPr>
            <a:xfrm>
              <a:off x="0" y="360264"/>
              <a:ext cx="3060700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Rectangle 68"/>
            <p:cNvSpPr/>
            <p:nvPr/>
          </p:nvSpPr>
          <p:spPr>
            <a:xfrm>
              <a:off x="2867879" y="9099878"/>
              <a:ext cx="407484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1100" dirty="0"/>
                <a:t>- 3 -</a:t>
              </a:r>
            </a:p>
          </p:txBody>
        </p:sp>
        <p:cxnSp>
          <p:nvCxnSpPr>
            <p:cNvPr id="42" name="Connecteur droit 41"/>
            <p:cNvCxnSpPr/>
            <p:nvPr/>
          </p:nvCxnSpPr>
          <p:spPr>
            <a:xfrm>
              <a:off x="0" y="3024560"/>
              <a:ext cx="3060700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Rectangle 4"/>
            <p:cNvSpPr/>
            <p:nvPr/>
          </p:nvSpPr>
          <p:spPr>
            <a:xfrm>
              <a:off x="0" y="6222"/>
              <a:ext cx="6121400" cy="338554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fr-FR" sz="1600" b="1" u="sng" dirty="0">
                  <a:latin typeface="Times New Roman" pitchFamily="18" charset="0"/>
                  <a:cs typeface="Times New Roman" pitchFamily="18" charset="0"/>
                </a:rPr>
                <a:t>INFORMATIONS CSCF</a:t>
              </a:r>
            </a:p>
          </p:txBody>
        </p:sp>
        <p:grpSp>
          <p:nvGrpSpPr>
            <p:cNvPr id="14" name="Groupe 13"/>
            <p:cNvGrpSpPr/>
            <p:nvPr/>
          </p:nvGrpSpPr>
          <p:grpSpPr>
            <a:xfrm>
              <a:off x="0" y="3384600"/>
              <a:ext cx="2996426" cy="2664298"/>
              <a:chOff x="3501008" y="8085750"/>
              <a:chExt cx="3501008" cy="2326965"/>
            </a:xfrm>
          </p:grpSpPr>
          <p:sp>
            <p:nvSpPr>
              <p:cNvPr id="15" name="WordArt 1"/>
              <p:cNvSpPr>
                <a:spLocks noChangeArrowheads="1" noChangeShapeType="1" noTextEdit="1"/>
              </p:cNvSpPr>
              <p:nvPr/>
            </p:nvSpPr>
            <p:spPr bwMode="auto">
              <a:xfrm>
                <a:off x="4384833" y="8085750"/>
                <a:ext cx="1728192" cy="216024"/>
              </a:xfrm>
              <a:prstGeom prst="rect">
                <a:avLst/>
              </a:prstGeom>
              <a:ln>
                <a:noFill/>
              </a:ln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 rtl="0"/>
                <a:r>
                  <a:rPr lang="fr-FR" sz="2800" b="1" kern="10" spc="0" dirty="0" err="1">
                    <a:ln w="17780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solidFill>
                      <a:srgbClr val="77085A"/>
                    </a:solidFill>
                    <a:effectLst>
                      <a:outerShdw dist="26940" algn="ctr" rotWithShape="0">
                        <a:srgbClr val="A5A5A5">
                          <a:alpha val="74998"/>
                        </a:srgbClr>
                      </a:outerShdw>
                    </a:effectLst>
                    <a:latin typeface="Arial Black"/>
                  </a:rPr>
                  <a:t>Caf'Thé</a:t>
                </a:r>
                <a:endParaRPr lang="fr-FR" sz="2800" b="1" kern="10" spc="0" dirty="0">
                  <a:ln w="17780">
                    <a:solidFill>
                      <a:srgbClr val="FFFFFF"/>
                    </a:solidFill>
                    <a:round/>
                    <a:headEnd/>
                    <a:tailEnd/>
                  </a:ln>
                  <a:solidFill>
                    <a:srgbClr val="77085A"/>
                  </a:solidFill>
                  <a:effectLst>
                    <a:outerShdw dist="26940" algn="ctr" rotWithShape="0">
                      <a:srgbClr val="A5A5A5">
                        <a:alpha val="74998"/>
                      </a:srgbClr>
                    </a:outerShdw>
                  </a:effectLst>
                  <a:latin typeface="Arial Black"/>
                </a:endParaRPr>
              </a:p>
            </p:txBody>
          </p:sp>
          <p:sp>
            <p:nvSpPr>
              <p:cNvPr id="16" name="Text Box 6"/>
              <p:cNvSpPr txBox="1">
                <a:spLocks noChangeArrowheads="1"/>
              </p:cNvSpPr>
              <p:nvPr/>
            </p:nvSpPr>
            <p:spPr bwMode="auto">
              <a:xfrm>
                <a:off x="3501008" y="8400206"/>
                <a:ext cx="3501008" cy="2012509"/>
              </a:xfrm>
              <a:prstGeom prst="rect">
                <a:avLst/>
              </a:prstGeom>
              <a:ln w="57150">
                <a:noFill/>
                <a:headEnd/>
                <a:tailEnd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vert="horz" wrap="square" lIns="36195" tIns="36195" rIns="36195" bIns="36195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475"/>
                  </a:spcAft>
                  <a:buClrTx/>
                  <a:buSzTx/>
                  <a:buFontTx/>
                  <a:buNone/>
                  <a:tabLst/>
                </a:pPr>
                <a:r>
                  <a:rPr kumimoji="0" lang="fr-FR" sz="1200" b="1" i="0" u="sng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Times New Roman" pitchFamily="18" charset="0"/>
                  </a:rPr>
                  <a:t>Mardi de 14h00 à 16h00</a:t>
                </a: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475"/>
                  </a:spcAft>
                  <a:buClrTx/>
                  <a:buSzTx/>
                  <a:buFontTx/>
                  <a:buNone/>
                  <a:tabLst/>
                </a:pPr>
                <a:r>
                  <a:rPr lang="fr-FR" sz="1200" b="1" u="sng" dirty="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rPr>
                  <a:t>Sur les sites de </a:t>
                </a:r>
                <a:r>
                  <a:rPr kumimoji="0" lang="fr-FR" sz="1200" b="1" i="0" u="sng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Times New Roman" pitchFamily="18" charset="0"/>
                  </a:rPr>
                  <a:t> l’</a:t>
                </a:r>
                <a:r>
                  <a:rPr kumimoji="0" lang="fr-FR" sz="1200" b="1" i="0" u="sng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Times New Roman" pitchFamily="18" charset="0"/>
                  </a:rPr>
                  <a:t>Agachon</a:t>
                </a:r>
                <a:r>
                  <a:rPr kumimoji="0" lang="fr-FR" sz="1200" b="1" i="0" u="sng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Times New Roman" pitchFamily="18" charset="0"/>
                  </a:rPr>
                  <a:t> et la</a:t>
                </a:r>
                <a:r>
                  <a:rPr kumimoji="0" lang="fr-FR" sz="1200" b="1" i="0" u="sng" strike="noStrike" cap="none" normalizeH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Times New Roman" pitchFamily="18" charset="0"/>
                  </a:rPr>
                  <a:t> Gabelle</a:t>
                </a:r>
                <a:endParaRPr kumimoji="0" lang="fr-FR" sz="1200" b="1" i="0" u="sng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Times New Roman" pitchFamily="18" charset="0"/>
                </a:endParaRP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475"/>
                  </a:spcAft>
                  <a:buClrTx/>
                  <a:buSzTx/>
                  <a:buFontTx/>
                  <a:buNone/>
                  <a:tabLst/>
                </a:pPr>
                <a:r>
                  <a:rPr kumimoji="0" lang="fr-FR" sz="1200" b="1" i="0" u="sng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Times New Roman" pitchFamily="18" charset="0"/>
                  </a:rPr>
                  <a:t>Pour qui ?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475"/>
                  </a:spcAft>
                  <a:buClrTx/>
                  <a:buSzTx/>
                  <a:buFontTx/>
                  <a:buNone/>
                  <a:tabLst/>
                </a:pPr>
                <a:r>
                  <a:rPr kumimoji="0" lang="fr-FR" sz="1200" b="1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Times New Roman" pitchFamily="18" charset="0"/>
                  </a:rPr>
                  <a:t>Ce temps de pause dans le quotidien </a:t>
                </a:r>
                <a:br>
                  <a:rPr kumimoji="0" lang="fr-FR" sz="1200" b="1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Times New Roman" pitchFamily="18" charset="0"/>
                  </a:rPr>
                </a:br>
                <a:r>
                  <a:rPr kumimoji="0" lang="fr-FR" sz="1200" b="1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Times New Roman" pitchFamily="18" charset="0"/>
                  </a:rPr>
                  <a:t>familial est dédié à tous les parents et les grands parents</a:t>
                </a: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475"/>
                  </a:spcAft>
                  <a:buClrTx/>
                  <a:buSzTx/>
                  <a:buFontTx/>
                  <a:buNone/>
                  <a:tabLst/>
                </a:pPr>
                <a:r>
                  <a:rPr kumimoji="0" lang="fr-FR" sz="1200" b="1" i="0" u="sng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Times New Roman" pitchFamily="18" charset="0"/>
                  </a:rPr>
                  <a:t>Pourquoi ?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475"/>
                  </a:spcAft>
                  <a:buClrTx/>
                  <a:buSzTx/>
                  <a:buFontTx/>
                  <a:buNone/>
                  <a:tabLst/>
                </a:pPr>
                <a:r>
                  <a:rPr kumimoji="0" lang="fr-FR" sz="1200" b="1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Times New Roman" pitchFamily="18" charset="0"/>
                  </a:rPr>
                  <a:t>Un temps d’échange collectif pour pouvoir parler de la vie quotidienne,  des enfants, des loisirs …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475"/>
                  </a:spcAft>
                  <a:buClrTx/>
                  <a:buSzTx/>
                  <a:buFontTx/>
                  <a:buNone/>
                  <a:tabLst/>
                </a:pPr>
                <a:r>
                  <a:rPr kumimoji="0" lang="fr-FR" sz="1200" b="1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Times New Roman" pitchFamily="18" charset="0"/>
                  </a:rPr>
                  <a:t>Café, thé sont à votre disposition gratuitement</a:t>
                </a:r>
                <a:endParaRPr kumimoji="0" lang="fr-FR" sz="12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26" name="Connecteur droit 25"/>
            <p:cNvCxnSpPr>
              <a:stCxn id="5" idx="2"/>
            </p:cNvCxnSpPr>
            <p:nvPr/>
          </p:nvCxnSpPr>
          <p:spPr>
            <a:xfrm>
              <a:off x="3060700" y="344776"/>
              <a:ext cx="0" cy="866267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0" name="Connecteur droit 39"/>
            <p:cNvCxnSpPr/>
            <p:nvPr/>
          </p:nvCxnSpPr>
          <p:spPr>
            <a:xfrm>
              <a:off x="0" y="6624960"/>
              <a:ext cx="3060700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necteur droit 37"/>
            <p:cNvCxnSpPr/>
            <p:nvPr/>
          </p:nvCxnSpPr>
          <p:spPr>
            <a:xfrm>
              <a:off x="3060700" y="360264"/>
              <a:ext cx="3060700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onnecteur droit 36"/>
            <p:cNvCxnSpPr/>
            <p:nvPr/>
          </p:nvCxnSpPr>
          <p:spPr>
            <a:xfrm>
              <a:off x="3060700" y="3384600"/>
              <a:ext cx="3060700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onnecteur droit 40"/>
            <p:cNvCxnSpPr/>
            <p:nvPr/>
          </p:nvCxnSpPr>
          <p:spPr>
            <a:xfrm>
              <a:off x="3060700" y="6480944"/>
              <a:ext cx="3060700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 1"/>
            <p:cNvSpPr>
              <a:spLocks noChangeArrowheads="1"/>
            </p:cNvSpPr>
            <p:nvPr/>
          </p:nvSpPr>
          <p:spPr bwMode="auto">
            <a:xfrm>
              <a:off x="3060700" y="3384600"/>
              <a:ext cx="3060700" cy="30469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tabLst>
                  <a:tab pos="457200" algn="l"/>
                </a:tabLst>
              </a:pPr>
              <a:endParaRPr kumimoji="0" lang="fr-FR" sz="1100" b="1" i="0" u="none" strike="noStrike" cap="none" normalizeH="0" baseline="0" dirty="0">
                <a:ln>
                  <a:noFill/>
                </a:ln>
                <a:solidFill>
                  <a:srgbClr val="444444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tabLst>
                  <a:tab pos="457200" algn="l"/>
                </a:tabLst>
              </a:pPr>
              <a:r>
                <a:rPr kumimoji="0" lang="fr-FR" sz="1400" b="1" i="0" u="sng" strike="noStrike" cap="none" normalizeH="0" baseline="0" dirty="0">
                  <a:ln>
                    <a:noFill/>
                  </a:ln>
                  <a:solidFill>
                    <a:srgbClr val="444444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le LAEP (Lieux d'accueil Enfants Parents) D'EPAFA </a:t>
              </a:r>
            </a:p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tabLst>
                  <a:tab pos="457200" algn="l"/>
                </a:tabLst>
              </a:pPr>
              <a:endParaRPr kumimoji="0" lang="fr-FR" sz="800" b="1" i="0" u="none" strike="noStrike" cap="none" normalizeH="0" baseline="0" dirty="0">
                <a:ln>
                  <a:noFill/>
                </a:ln>
                <a:solidFill>
                  <a:srgbClr val="444444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endParaRPr>
            </a:p>
            <a:p>
              <a:pPr marL="0" marR="0" lvl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tabLst>
                  <a:tab pos="457200" algn="l"/>
                </a:tabLst>
              </a:pPr>
              <a:r>
                <a:rPr kumimoji="0" lang="fr-FR" sz="1100" b="1" i="0" u="none" strike="noStrike" cap="none" normalizeH="0" baseline="0" dirty="0">
                  <a:ln>
                    <a:noFill/>
                  </a:ln>
                  <a:solidFill>
                    <a:srgbClr val="444444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Installé à la Villa de l'</a:t>
              </a:r>
              <a:r>
                <a:rPr kumimoji="0" lang="fr-FR" sz="1100" b="1" i="0" u="none" strike="noStrike" cap="none" normalizeH="0" baseline="0" dirty="0" err="1">
                  <a:ln>
                    <a:noFill/>
                  </a:ln>
                  <a:solidFill>
                    <a:srgbClr val="444444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Agachon</a:t>
              </a:r>
              <a:r>
                <a:rPr kumimoji="0" lang="fr-FR" sz="1100" b="1" i="0" u="none" strike="noStrike" cap="none" normalizeH="0" baseline="0" dirty="0">
                  <a:ln>
                    <a:noFill/>
                  </a:ln>
                  <a:solidFill>
                    <a:srgbClr val="444444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,est ouvert à tout le monde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tabLst>
                  <a:tab pos="457200" algn="l"/>
                </a:tabLst>
              </a:pPr>
              <a:r>
                <a:rPr kumimoji="0" lang="fr-FR" sz="1100" b="1" i="0" u="none" strike="noStrike" cap="none" normalizeH="0" baseline="0" dirty="0">
                  <a:ln>
                    <a:noFill/>
                  </a:ln>
                  <a:solidFill>
                    <a:srgbClr val="444444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 </a:t>
              </a:r>
              <a:r>
                <a:rPr kumimoji="0" lang="fr-FR" sz="1200" b="1" i="0" u="none" strike="noStrike" cap="none" normalizeH="0" baseline="0" dirty="0">
                  <a:ln>
                    <a:noFill/>
                  </a:ln>
                  <a:solidFill>
                    <a:srgbClr val="444444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lundi, mardi et jeudi 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tabLst>
                  <a:tab pos="457200" algn="l"/>
                </a:tabLst>
              </a:pPr>
              <a:r>
                <a:rPr kumimoji="0" lang="fr-FR" sz="1200" b="1" i="0" u="none" strike="noStrike" cap="none" normalizeH="0" baseline="0" dirty="0">
                  <a:ln>
                    <a:noFill/>
                  </a:ln>
                  <a:solidFill>
                    <a:srgbClr val="444444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de 9h00 à 12h00.</a:t>
              </a:r>
            </a:p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tabLst>
                  <a:tab pos="457200" algn="l"/>
                </a:tabLst>
              </a:pPr>
              <a:br>
                <a:rPr kumimoji="0" lang="fr-FR" sz="1100" b="1" i="0" u="none" strike="noStrike" cap="none" normalizeH="0" baseline="0" dirty="0">
                  <a:ln>
                    <a:noFill/>
                  </a:ln>
                  <a:solidFill>
                    <a:srgbClr val="444444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</a:br>
              <a:r>
                <a:rPr kumimoji="0" lang="fr-FR" sz="11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Le LAEP est un espace convivial qui accueille, de manière libre et sans inscription, des jeunes enfants âgés de moins de 6 ans accompagnés de leur(s) parent(s) ou d'un adulte référent. Il a pour mission de conforter la relation entres les enfants et les parents. C'est un espace de jeu libre pour les enfants et un lieu de parole pour les parents.</a:t>
              </a:r>
              <a:endParaRPr kumimoji="0" lang="fr-FR" sz="11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0" y="360264"/>
              <a:ext cx="3060700" cy="246221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FR" sz="1400" b="1" u="sng" dirty="0">
                  <a:latin typeface="Times New Roman" pitchFamily="18" charset="0"/>
                  <a:cs typeface="Times New Roman" pitchFamily="18" charset="0"/>
                </a:rPr>
                <a:t>Vacances scolaires  d’été</a:t>
              </a:r>
            </a:p>
            <a:p>
              <a:r>
                <a:rPr lang="fr-FR" sz="1200" b="1" dirty="0">
                  <a:latin typeface="Times New Roman" pitchFamily="18" charset="0"/>
                  <a:cs typeface="Times New Roman" pitchFamily="18" charset="0"/>
                </a:rPr>
                <a:t> Du vendredi  7 Juillet 2018 au soir </a:t>
              </a:r>
            </a:p>
            <a:p>
              <a:r>
                <a:rPr lang="fr-FR" sz="1200" b="1" dirty="0">
                  <a:latin typeface="Times New Roman" pitchFamily="18" charset="0"/>
                  <a:cs typeface="Times New Roman" pitchFamily="18" charset="0"/>
                </a:rPr>
                <a:t>Au lundi 3 Septembre 2018 au matin</a:t>
              </a:r>
            </a:p>
            <a:p>
              <a:endParaRPr lang="fr-FR" sz="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r>
                <a:rPr lang="fr-FR" sz="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********************</a:t>
              </a:r>
            </a:p>
            <a:p>
              <a:pPr lv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400" b="1" u="sng" dirty="0">
                  <a:solidFill>
                    <a:srgbClr val="77085A"/>
                  </a:solidFill>
                  <a:latin typeface="Times New Roman" pitchFamily="18" charset="0"/>
                  <a:cs typeface="Times New Roman" pitchFamily="18" charset="0"/>
                </a:rPr>
                <a:t>ACM  </a:t>
              </a:r>
              <a:r>
                <a:rPr lang="fr-FR" sz="1400" b="1" dirty="0">
                  <a:solidFill>
                    <a:srgbClr val="77085A"/>
                  </a:solidFill>
                  <a:latin typeface="Times New Roman" pitchFamily="18" charset="0"/>
                  <a:cs typeface="Times New Roman" pitchFamily="18" charset="0"/>
                </a:rPr>
                <a:t>(</a:t>
              </a:r>
              <a:r>
                <a:rPr lang="fr-FR" sz="1400" b="1" i="1" dirty="0">
                  <a:solidFill>
                    <a:srgbClr val="77085A"/>
                  </a:solidFill>
                  <a:latin typeface="Times New Roman" pitchFamily="18" charset="0"/>
                  <a:cs typeface="Times New Roman" pitchFamily="18" charset="0"/>
                </a:rPr>
                <a:t>accueils collectifs de mineurs)</a:t>
              </a:r>
            </a:p>
            <a:p>
              <a:pPr lv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400" b="1" u="sng" dirty="0">
                  <a:solidFill>
                    <a:srgbClr val="77085A"/>
                  </a:solidFill>
                  <a:latin typeface="Times New Roman" pitchFamily="18" charset="0"/>
                  <a:cs typeface="Times New Roman" pitchFamily="18" charset="0"/>
                </a:rPr>
                <a:t>Renseignements et Inscriptions</a:t>
              </a:r>
            </a:p>
            <a:p>
              <a:pPr lv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400" b="1" u="sng" dirty="0">
                  <a:solidFill>
                    <a:srgbClr val="77085A"/>
                  </a:solidFill>
                  <a:latin typeface="Times New Roman" pitchFamily="18" charset="0"/>
                  <a:cs typeface="Times New Roman" pitchFamily="18" charset="0"/>
                </a:rPr>
                <a:t> lundi 25 Juin à partir de 8h30  auprès des :</a:t>
              </a:r>
            </a:p>
            <a:p>
              <a:pPr lvl="0" fontAlgn="base">
                <a:spcBef>
                  <a:spcPct val="0"/>
                </a:spcBef>
                <a:spcAft>
                  <a:spcPct val="0"/>
                </a:spcAft>
              </a:pPr>
              <a:endParaRPr lang="fr-FR" sz="800" b="1" u="sng" dirty="0">
                <a:solidFill>
                  <a:srgbClr val="77085A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lv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2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Site l’Agachon tél: 09 52 64 32 60</a:t>
              </a:r>
              <a:endParaRPr lang="fr-FR" sz="1200" b="1" dirty="0">
                <a:latin typeface="Times New Roman" pitchFamily="18" charset="0"/>
                <a:cs typeface="Times New Roman" pitchFamily="18" charset="0"/>
              </a:endParaRPr>
            </a:p>
            <a:p>
              <a:pPr lv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fr-FR" sz="1200" b="1" dirty="0">
                  <a:latin typeface="Times New Roman" pitchFamily="18" charset="0"/>
                  <a:cs typeface="Times New Roman" pitchFamily="18" charset="0"/>
                </a:rPr>
                <a:t>Site La Gabelle tél: 04 94 51 09 56</a:t>
              </a:r>
            </a:p>
            <a:p>
              <a:pPr lv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fr-FR" sz="12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Site de la Palud tél: 09.52.13.85.10</a:t>
              </a:r>
              <a:r>
                <a:rPr lang="fr-FR" sz="12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 </a:t>
              </a:r>
              <a:endParaRPr lang="fr-FR" sz="12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3636764" y="360264"/>
              <a:ext cx="2050561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1400" b="1" u="sng" dirty="0">
                  <a:latin typeface="Times New Roman" pitchFamily="18" charset="0"/>
                  <a:cs typeface="Times New Roman" pitchFamily="18" charset="0"/>
                </a:rPr>
                <a:t>Permanences Sociales </a:t>
              </a:r>
              <a:r>
                <a:rPr lang="fr-FR" sz="1400" b="1" dirty="0">
                  <a:latin typeface="Times New Roman" pitchFamily="18" charset="0"/>
                  <a:cs typeface="Times New Roman" pitchFamily="18" charset="0"/>
                </a:rPr>
                <a:t>:  </a:t>
              </a: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3060700" y="648296"/>
              <a:ext cx="3060700" cy="267765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sz="1200" b="1" u="sng" dirty="0">
                  <a:latin typeface="Times New Roman" pitchFamily="18" charset="0"/>
                  <a:cs typeface="Times New Roman" pitchFamily="18" charset="0"/>
                </a:rPr>
                <a:t> SITE de l’AGACHON </a:t>
              </a:r>
            </a:p>
            <a:p>
              <a:endParaRPr lang="fr-FR" sz="800" b="1" dirty="0">
                <a:latin typeface="Times New Roman" pitchFamily="18" charset="0"/>
                <a:cs typeface="Times New Roman" pitchFamily="18" charset="0"/>
              </a:endParaRPr>
            </a:p>
            <a:p>
              <a:r>
                <a:rPr lang="fr-FR" sz="1200" b="1" dirty="0">
                  <a:latin typeface="Times New Roman" pitchFamily="18" charset="0"/>
                  <a:cs typeface="Times New Roman" pitchFamily="18" charset="0"/>
                </a:rPr>
                <a:t>Mardi et Mercredi de 9h 00 à 12h00</a:t>
              </a:r>
            </a:p>
            <a:p>
              <a:r>
                <a:rPr lang="fr-FR" sz="1200" b="1" dirty="0">
                  <a:latin typeface="Times New Roman" pitchFamily="18" charset="0"/>
                  <a:cs typeface="Times New Roman" pitchFamily="18" charset="0"/>
                </a:rPr>
                <a:t>Vendredi  de 13h30 à 16h30. </a:t>
              </a:r>
              <a:endParaRPr lang="fr-FR" b="1" dirty="0">
                <a:latin typeface="Times New Roman" pitchFamily="18" charset="0"/>
                <a:cs typeface="Times New Roman" pitchFamily="18" charset="0"/>
              </a:endParaRPr>
            </a:p>
            <a:p>
              <a:pPr marL="0" lvl="1" algn="ctr"/>
              <a:endParaRPr lang="fr-FR" sz="800" b="1" u="sng" dirty="0">
                <a:latin typeface="Times New Roman" pitchFamily="18" charset="0"/>
                <a:cs typeface="Times New Roman" pitchFamily="18" charset="0"/>
              </a:endParaRPr>
            </a:p>
            <a:p>
              <a:pPr marL="0" lvl="1" algn="ctr"/>
              <a:r>
                <a:rPr lang="fr-FR" sz="1200" b="1" u="sng" dirty="0">
                  <a:latin typeface="Times New Roman" pitchFamily="18" charset="0"/>
                  <a:cs typeface="Times New Roman" pitchFamily="18" charset="0"/>
                </a:rPr>
                <a:t>SITE de LA GABELLE</a:t>
              </a:r>
            </a:p>
            <a:p>
              <a:pPr marL="0" lvl="1"/>
              <a:r>
                <a:rPr lang="fr-FR" sz="1200" b="1" u="sng" dirty="0" err="1">
                  <a:latin typeface="Times New Roman" pitchFamily="18" charset="0"/>
                  <a:cs typeface="Times New Roman" pitchFamily="18" charset="0"/>
                </a:rPr>
                <a:t>Ouafa</a:t>
              </a:r>
              <a:endParaRPr lang="fr-FR" sz="1200" b="1" dirty="0">
                <a:latin typeface="Times New Roman" pitchFamily="18" charset="0"/>
                <a:cs typeface="Times New Roman" pitchFamily="18" charset="0"/>
              </a:endParaRPr>
            </a:p>
            <a:p>
              <a:r>
                <a:rPr lang="fr-FR" sz="1200" b="1" dirty="0">
                  <a:latin typeface="Times New Roman" pitchFamily="18" charset="0"/>
                  <a:cs typeface="Times New Roman" pitchFamily="18" charset="0"/>
                </a:rPr>
                <a:t>Lundi et Vendredi  9h – 12h et 14h - 16h</a:t>
              </a:r>
            </a:p>
            <a:p>
              <a:r>
                <a:rPr lang="fr-FR" sz="1200" b="1" dirty="0">
                  <a:latin typeface="Times New Roman" pitchFamily="18" charset="0"/>
                  <a:cs typeface="Times New Roman" pitchFamily="18" charset="0"/>
                </a:rPr>
                <a:t>Mardi, Mercredi et Jeudi de 14h – 16h</a:t>
              </a:r>
            </a:p>
            <a:p>
              <a:r>
                <a:rPr lang="fr-FR" sz="1200" b="1" dirty="0">
                  <a:latin typeface="Times New Roman" pitchFamily="18" charset="0"/>
                  <a:cs typeface="Times New Roman" pitchFamily="18" charset="0"/>
                </a:rPr>
                <a:t>Mercredi  et Jeudi matin : immersion quartier.</a:t>
              </a:r>
            </a:p>
            <a:p>
              <a:endParaRPr lang="fr-FR" sz="800" b="1" dirty="0">
                <a:latin typeface="Times New Roman" pitchFamily="18" charset="0"/>
                <a:cs typeface="Times New Roman" pitchFamily="18" charset="0"/>
              </a:endParaRPr>
            </a:p>
            <a:p>
              <a:r>
                <a:rPr lang="fr-FR" sz="1200" b="1" u="sng" dirty="0">
                  <a:latin typeface="Times New Roman" pitchFamily="18" charset="0"/>
                  <a:cs typeface="Times New Roman" pitchFamily="18" charset="0"/>
                </a:rPr>
                <a:t>Lamia</a:t>
              </a:r>
              <a:r>
                <a:rPr lang="fr-FR" sz="1200" b="1" dirty="0">
                  <a:latin typeface="Times New Roman" pitchFamily="18" charset="0"/>
                  <a:cs typeface="Times New Roman" pitchFamily="18" charset="0"/>
                </a:rPr>
                <a:t>: Lundi de 14h00 à 16h00</a:t>
              </a:r>
            </a:p>
            <a:p>
              <a:pPr lvl="1"/>
              <a:r>
                <a:rPr lang="fr-FR" sz="1200" b="1" dirty="0">
                  <a:latin typeface="Times New Roman" pitchFamily="18" charset="0"/>
                  <a:cs typeface="Times New Roman" pitchFamily="18" charset="0"/>
                </a:rPr>
                <a:t> Mercredi de 9h00 à 12h00</a:t>
              </a:r>
            </a:p>
            <a:p>
              <a:pPr lvl="1"/>
              <a:r>
                <a:rPr lang="fr-FR" sz="1200" b="1" dirty="0">
                  <a:latin typeface="Times New Roman" pitchFamily="18" charset="0"/>
                  <a:cs typeface="Times New Roman" pitchFamily="18" charset="0"/>
                </a:rPr>
                <a:t> Vendredi de 14h00 à 16h00</a:t>
              </a:r>
              <a:endParaRPr lang="fr-FR" sz="14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3" name="ZoneTexte 22"/>
            <p:cNvSpPr txBox="1"/>
            <p:nvPr/>
          </p:nvSpPr>
          <p:spPr>
            <a:xfrm>
              <a:off x="0" y="6624960"/>
              <a:ext cx="2988692" cy="1508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b="1" u="sng" dirty="0">
                  <a:latin typeface="Times New Roman" pitchFamily="18" charset="0"/>
                  <a:cs typeface="Times New Roman" pitchFamily="18" charset="0"/>
                </a:rPr>
                <a:t>Accompagnement scolaire et activités péri scolaire</a:t>
              </a:r>
            </a:p>
            <a:p>
              <a:pPr algn="ctr"/>
              <a:endParaRPr lang="fr-FR" sz="800" b="1" dirty="0"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r>
                <a:rPr lang="fr-FR" sz="1200" b="1" dirty="0">
                  <a:latin typeface="Times New Roman" pitchFamily="18" charset="0"/>
                  <a:cs typeface="Times New Roman" pitchFamily="18" charset="0"/>
                </a:rPr>
                <a:t>Lundi, mardi, jeudi et vendredi</a:t>
              </a:r>
            </a:p>
            <a:p>
              <a:pPr algn="ctr"/>
              <a:r>
                <a:rPr lang="fr-FR" sz="1200" b="1" dirty="0">
                  <a:latin typeface="Times New Roman" pitchFamily="18" charset="0"/>
                  <a:cs typeface="Times New Roman" pitchFamily="18" charset="0"/>
                </a:rPr>
                <a:t>De 16h45 à 18h30</a:t>
              </a:r>
            </a:p>
            <a:p>
              <a:pPr algn="ctr"/>
              <a:endParaRPr lang="fr-FR" sz="800" b="1" dirty="0">
                <a:latin typeface="Times New Roman" pitchFamily="18" charset="0"/>
                <a:cs typeface="Times New Roman" pitchFamily="18" charset="0"/>
              </a:endParaRPr>
            </a:p>
            <a:p>
              <a:r>
                <a:rPr lang="fr-FR" sz="1200" b="1" dirty="0">
                  <a:latin typeface="Times New Roman" pitchFamily="18" charset="0"/>
                  <a:cs typeface="Times New Roman" pitchFamily="18" charset="0"/>
                </a:rPr>
                <a:t>Sur les sites de l’</a:t>
              </a:r>
              <a:r>
                <a:rPr lang="fr-FR" sz="1200" b="1" dirty="0" err="1">
                  <a:latin typeface="Times New Roman" pitchFamily="18" charset="0"/>
                  <a:cs typeface="Times New Roman" pitchFamily="18" charset="0"/>
                </a:rPr>
                <a:t>Agachon</a:t>
              </a:r>
              <a:r>
                <a:rPr lang="fr-FR" sz="1200" b="1" dirty="0">
                  <a:latin typeface="Times New Roman" pitchFamily="18" charset="0"/>
                  <a:cs typeface="Times New Roman" pitchFamily="18" charset="0"/>
                </a:rPr>
                <a:t> et la Gabelle.</a:t>
              </a:r>
            </a:p>
            <a:p>
              <a:pPr algn="ctr"/>
              <a:r>
                <a:rPr lang="fr-FR" sz="1200" b="1" dirty="0">
                  <a:latin typeface="Times New Roman" pitchFamily="18" charset="0"/>
                  <a:cs typeface="Times New Roman" pitchFamily="18" charset="0"/>
                </a:rPr>
                <a:t>fiches d’inscription sur les sites </a:t>
              </a:r>
            </a:p>
          </p:txBody>
        </p:sp>
        <p:sp>
          <p:nvSpPr>
            <p:cNvPr id="25" name="ZoneTexte 24"/>
            <p:cNvSpPr txBox="1"/>
            <p:nvPr/>
          </p:nvSpPr>
          <p:spPr>
            <a:xfrm>
              <a:off x="1332508" y="8497168"/>
              <a:ext cx="18473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endParaRPr lang="fr-FR" sz="14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3060700" y="8137128"/>
              <a:ext cx="3060700" cy="1015663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/>
              <a:r>
                <a:rPr lang="fr-FR" sz="1400" b="1" u="sng" dirty="0">
                  <a:latin typeface="Times New Roman" pitchFamily="18" charset="0"/>
                  <a:cs typeface="Times New Roman" pitchFamily="18" charset="0"/>
                </a:rPr>
                <a:t>La Gabelle au Centre Social</a:t>
              </a:r>
            </a:p>
            <a:p>
              <a:pPr algn="ctr"/>
              <a:r>
                <a:rPr lang="fr-FR" sz="1400" b="1" u="sng" dirty="0">
                  <a:latin typeface="Times New Roman" pitchFamily="18" charset="0"/>
                  <a:cs typeface="Times New Roman" pitchFamily="18" charset="0"/>
                </a:rPr>
                <a:t>Permanence FONCIA </a:t>
              </a:r>
            </a:p>
            <a:p>
              <a:pPr algn="ctr"/>
              <a:r>
                <a:rPr lang="fr-FR" sz="1200" b="1" dirty="0">
                  <a:latin typeface="Times New Roman" pitchFamily="18" charset="0"/>
                  <a:cs typeface="Times New Roman" pitchFamily="18" charset="0"/>
                </a:rPr>
                <a:t>(syndicat, copropriété) : </a:t>
              </a:r>
            </a:p>
            <a:p>
              <a:pPr algn="ctr"/>
              <a:endParaRPr lang="fr-FR" sz="800" b="1" dirty="0"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r>
                <a:rPr lang="fr-FR" sz="1200" b="1" dirty="0">
                  <a:latin typeface="Times New Roman" pitchFamily="18" charset="0"/>
                  <a:cs typeface="Times New Roman" pitchFamily="18" charset="0"/>
                </a:rPr>
                <a:t>Jeudi de 9h00 à 12h00</a:t>
              </a:r>
            </a:p>
          </p:txBody>
        </p:sp>
        <p:cxnSp>
          <p:nvCxnSpPr>
            <p:cNvPr id="32" name="Connecteur droit 31"/>
            <p:cNvCxnSpPr/>
            <p:nvPr/>
          </p:nvCxnSpPr>
          <p:spPr>
            <a:xfrm>
              <a:off x="0" y="8281144"/>
              <a:ext cx="3060700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necteur droit 26"/>
            <p:cNvCxnSpPr/>
            <p:nvPr/>
          </p:nvCxnSpPr>
          <p:spPr>
            <a:xfrm>
              <a:off x="3060700" y="8065120"/>
              <a:ext cx="3060700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ZoneTexte 30"/>
            <p:cNvSpPr txBox="1"/>
            <p:nvPr/>
          </p:nvSpPr>
          <p:spPr>
            <a:xfrm>
              <a:off x="3276724" y="6552952"/>
              <a:ext cx="2448272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b="1" dirty="0"/>
                <a:t>Lundi 14 Mai à 17h30</a:t>
              </a:r>
            </a:p>
            <a:p>
              <a:pPr algn="ctr"/>
              <a:r>
                <a:rPr lang="fr-FR" sz="1600" b="1" dirty="0"/>
                <a:t>Assemblée Générale extraordinaire</a:t>
              </a:r>
            </a:p>
            <a:p>
              <a:pPr algn="ctr"/>
              <a:r>
                <a:rPr lang="fr-FR" sz="1600" b="1" dirty="0"/>
                <a:t>Des  Centres Sociaux et </a:t>
              </a:r>
            </a:p>
            <a:p>
              <a:pPr algn="ctr"/>
              <a:r>
                <a:rPr lang="fr-FR" sz="1600" b="1" dirty="0"/>
                <a:t>Culturels Fréjusiens.</a:t>
              </a:r>
            </a:p>
            <a:p>
              <a:pPr algn="ctr"/>
              <a:r>
                <a:rPr lang="fr-FR" sz="1600" b="1" dirty="0"/>
                <a:t>À la Palud</a:t>
              </a:r>
              <a:endParaRPr lang="fr-FR" sz="1600" dirty="0"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e 43"/>
          <p:cNvGrpSpPr/>
          <p:nvPr/>
        </p:nvGrpSpPr>
        <p:grpSpPr>
          <a:xfrm>
            <a:off x="0" y="0"/>
            <a:ext cx="6121400" cy="9361488"/>
            <a:chOff x="0" y="0"/>
            <a:chExt cx="6121400" cy="9361488"/>
          </a:xfrm>
        </p:grpSpPr>
        <p:sp>
          <p:nvSpPr>
            <p:cNvPr id="2" name="ZoneTexte 1"/>
            <p:cNvSpPr txBox="1"/>
            <p:nvPr/>
          </p:nvSpPr>
          <p:spPr>
            <a:xfrm>
              <a:off x="396404" y="0"/>
              <a:ext cx="4824536" cy="338554"/>
            </a:xfrm>
            <a:prstGeom prst="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fr-FR" sz="1600" b="1" dirty="0">
                  <a:latin typeface="Times New Roman" pitchFamily="18" charset="0"/>
                  <a:cs typeface="Times New Roman" pitchFamily="18" charset="0"/>
                </a:rPr>
                <a:t>ACTIVITES DES CSCF</a:t>
              </a:r>
            </a:p>
          </p:txBody>
        </p:sp>
        <p:sp>
          <p:nvSpPr>
            <p:cNvPr id="3" name="Rectangle 2"/>
            <p:cNvSpPr/>
            <p:nvPr/>
          </p:nvSpPr>
          <p:spPr>
            <a:xfrm>
              <a:off x="0" y="432272"/>
              <a:ext cx="1194494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1400" b="1" u="sng" dirty="0">
                  <a:latin typeface="Times New Roman" pitchFamily="18" charset="0"/>
                  <a:cs typeface="Times New Roman" pitchFamily="18" charset="0"/>
                </a:rPr>
                <a:t>Atelier GYM</a:t>
              </a:r>
              <a:endParaRPr lang="fr-FR" sz="1400" i="1" dirty="0"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4" name="Image 3" descr="gym1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980580" y="504280"/>
              <a:ext cx="986148" cy="591478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0" y="648296"/>
              <a:ext cx="2772668" cy="113877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200" b="1" dirty="0">
                  <a:latin typeface="Times New Roman" pitchFamily="18" charset="0"/>
                  <a:ea typeface="Cambria" pitchFamily="18" charset="0"/>
                  <a:cs typeface="Times New Roman" pitchFamily="18" charset="0"/>
                </a:rPr>
                <a:t>Lundi de 9h00 à 10h00</a:t>
              </a:r>
            </a:p>
            <a:p>
              <a:pPr lv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200" b="1" dirty="0">
                  <a:latin typeface="Times New Roman" pitchFamily="18" charset="0"/>
                  <a:ea typeface="Cambria" pitchFamily="18" charset="0"/>
                  <a:cs typeface="Times New Roman" pitchFamily="18" charset="0"/>
                </a:rPr>
                <a:t>15 €  par trimestre </a:t>
              </a:r>
              <a:endParaRPr lang="fr-FR" sz="800" b="1" dirty="0">
                <a:latin typeface="Times New Roman" pitchFamily="18" charset="0"/>
                <a:ea typeface="Cambria" pitchFamily="18" charset="0"/>
                <a:cs typeface="Times New Roman" pitchFamily="18" charset="0"/>
              </a:endParaRPr>
            </a:p>
            <a:p>
              <a:pPr lv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200" b="1" dirty="0">
                  <a:latin typeface="Times New Roman" pitchFamily="18" charset="0"/>
                  <a:ea typeface="Cambria" pitchFamily="18" charset="0"/>
                  <a:cs typeface="Times New Roman" pitchFamily="18" charset="0"/>
                </a:rPr>
                <a:t>Dans les locaux de la Gabelle</a:t>
              </a:r>
            </a:p>
            <a:p>
              <a:pPr lvl="0" fontAlgn="base">
                <a:spcBef>
                  <a:spcPct val="0"/>
                </a:spcBef>
                <a:spcAft>
                  <a:spcPct val="0"/>
                </a:spcAft>
              </a:pPr>
              <a:endParaRPr lang="fr-FR" sz="800" b="1" dirty="0">
                <a:latin typeface="Times New Roman" pitchFamily="18" charset="0"/>
                <a:ea typeface="Cambria" pitchFamily="18" charset="0"/>
                <a:cs typeface="Times New Roman" pitchFamily="18" charset="0"/>
              </a:endParaRPr>
            </a:p>
            <a:p>
              <a:pPr lv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200" b="1" dirty="0">
                  <a:latin typeface="Times New Roman" pitchFamily="18" charset="0"/>
                  <a:ea typeface="Cambria" pitchFamily="18" charset="0"/>
                  <a:cs typeface="Times New Roman" pitchFamily="18" charset="0"/>
                </a:rPr>
                <a:t>Vendredi de 9h00 10h00</a:t>
              </a:r>
              <a:endParaRPr lang="fr-FR" sz="800" b="1" dirty="0">
                <a:latin typeface="Times New Roman" pitchFamily="18" charset="0"/>
                <a:ea typeface="Cambria" pitchFamily="18" charset="0"/>
                <a:cs typeface="Times New Roman" pitchFamily="18" charset="0"/>
              </a:endParaRPr>
            </a:p>
            <a:p>
              <a:pPr lv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200" b="1" dirty="0">
                  <a:latin typeface="Times New Roman" pitchFamily="18" charset="0"/>
                  <a:ea typeface="Cambria" pitchFamily="18" charset="0"/>
                  <a:cs typeface="Times New Roman" pitchFamily="18" charset="0"/>
                </a:rPr>
                <a:t>Dans les locaux de la Palud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0" y="1872432"/>
              <a:ext cx="2032864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1400" b="1" u="sng" dirty="0">
                  <a:latin typeface="Times New Roman" pitchFamily="18" charset="0"/>
                  <a:cs typeface="Times New Roman" pitchFamily="18" charset="0"/>
                </a:rPr>
                <a:t>Atelier JEUX de Société</a:t>
              </a:r>
            </a:p>
          </p:txBody>
        </p:sp>
        <p:pic>
          <p:nvPicPr>
            <p:cNvPr id="7" name="Image 6" descr="scrabble.jpg"/>
            <p:cNvPicPr>
              <a:picLocks noChangeAspect="1"/>
            </p:cNvPicPr>
            <p:nvPr/>
          </p:nvPicPr>
          <p:blipFill>
            <a:blip r:embed="rId3" cstate="print"/>
            <a:srcRect t="14190" b="10211"/>
            <a:stretch>
              <a:fillRect/>
            </a:stretch>
          </p:blipFill>
          <p:spPr>
            <a:xfrm>
              <a:off x="2052588" y="1944440"/>
              <a:ext cx="853545" cy="504056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0" y="2160464"/>
              <a:ext cx="2628652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FR" sz="1200" b="1" dirty="0">
                  <a:latin typeface="Times New Roman" pitchFamily="18" charset="0"/>
                  <a:cs typeface="Times New Roman" pitchFamily="18" charset="0"/>
                </a:rPr>
                <a:t>Lundi  de 14h00 à 17h00</a:t>
              </a:r>
            </a:p>
            <a:p>
              <a:r>
                <a:rPr lang="fr-FR" sz="1200" b="1" dirty="0">
                  <a:latin typeface="Times New Roman" pitchFamily="18" charset="0"/>
                  <a:cs typeface="Times New Roman" pitchFamily="18" charset="0"/>
                </a:rPr>
                <a:t>Dans  les locaux de  l’</a:t>
              </a:r>
              <a:r>
                <a:rPr lang="fr-FR" sz="1200" b="1" dirty="0" err="1">
                  <a:latin typeface="Times New Roman" pitchFamily="18" charset="0"/>
                  <a:cs typeface="Times New Roman" pitchFamily="18" charset="0"/>
                </a:rPr>
                <a:t>Agachon</a:t>
              </a:r>
              <a:endParaRPr lang="fr-FR" sz="1200" b="1" dirty="0">
                <a:latin typeface="Times New Roman" pitchFamily="18" charset="0"/>
                <a:cs typeface="Times New Roman" pitchFamily="18" charset="0"/>
              </a:endParaRPr>
            </a:p>
            <a:p>
              <a:r>
                <a:rPr lang="fr-FR" sz="1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fr-FR" sz="1200" dirty="0">
                  <a:latin typeface="Times New Roman" pitchFamily="18" charset="0"/>
                  <a:cs typeface="Times New Roman" pitchFamily="18" charset="0"/>
                </a:rPr>
                <a:t>Se retrouver  pour jouer (cartes, scrabble,…).</a:t>
              </a:r>
            </a:p>
            <a:p>
              <a:endParaRPr lang="fr-FR" sz="800" dirty="0">
                <a:latin typeface="Times New Roman" pitchFamily="18" charset="0"/>
                <a:cs typeface="Times New Roman" pitchFamily="18" charset="0"/>
              </a:endParaRPr>
            </a:p>
            <a:p>
              <a:r>
                <a:rPr lang="fr-FR" sz="1200" b="1" dirty="0">
                  <a:latin typeface="Times New Roman" pitchFamily="18" charset="0"/>
                  <a:cs typeface="Times New Roman" pitchFamily="18" charset="0"/>
                </a:rPr>
                <a:t>Navette au départ de Villeneuve sur inscription </a:t>
              </a:r>
            </a:p>
          </p:txBody>
        </p:sp>
        <p:sp>
          <p:nvSpPr>
            <p:cNvPr id="9" name="ZoneTexte 8"/>
            <p:cNvSpPr txBox="1"/>
            <p:nvPr/>
          </p:nvSpPr>
          <p:spPr>
            <a:xfrm>
              <a:off x="396404" y="1728416"/>
              <a:ext cx="126188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>
                  <a:solidFill>
                    <a:srgbClr val="FF0000"/>
                  </a:solidFill>
                </a:rPr>
                <a:t>************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468412" y="3384600"/>
              <a:ext cx="1261884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1400" dirty="0">
                  <a:solidFill>
                    <a:srgbClr val="FF0000"/>
                  </a:solidFill>
                </a:rPr>
                <a:t>************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3636764" y="4680744"/>
              <a:ext cx="1261884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1400" dirty="0">
                  <a:solidFill>
                    <a:srgbClr val="FF0000"/>
                  </a:solidFill>
                </a:rPr>
                <a:t>************</a:t>
              </a: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180380" y="3744640"/>
              <a:ext cx="2556644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FR" sz="1400" b="1" u="sng" dirty="0">
                  <a:latin typeface="Times New Roman" pitchFamily="18" charset="0"/>
                  <a:cs typeface="Times New Roman" pitchFamily="18" charset="0"/>
                </a:rPr>
                <a:t>Atelier Balade Nordique</a:t>
              </a:r>
            </a:p>
            <a:p>
              <a:r>
                <a:rPr lang="fr-FR" sz="1400" b="1" dirty="0">
                  <a:latin typeface="Times New Roman" pitchFamily="18" charset="0"/>
                  <a:cs typeface="Times New Roman" pitchFamily="18" charset="0"/>
                </a:rPr>
                <a:t>  </a:t>
              </a:r>
              <a:r>
                <a:rPr lang="fr-FR" sz="1400" i="1" dirty="0">
                  <a:latin typeface="Times New Roman" pitchFamily="18" charset="0"/>
                  <a:cs typeface="Times New Roman" pitchFamily="18" charset="0"/>
                </a:rPr>
                <a:t>(hors vacances scolaires)</a:t>
              </a:r>
            </a:p>
            <a:p>
              <a:r>
                <a:rPr lang="fr-FR" sz="1400" b="1" dirty="0">
                  <a:latin typeface="Times New Roman" pitchFamily="18" charset="0"/>
                  <a:cs typeface="Times New Roman" pitchFamily="18" charset="0"/>
                </a:rPr>
                <a:t>Mardi de 9h00 à 11h00</a:t>
              </a:r>
            </a:p>
            <a:p>
              <a:pPr algn="ctr"/>
              <a:r>
                <a:rPr lang="fr-FR" sz="1400" b="1" dirty="0">
                  <a:latin typeface="Times New Roman" pitchFamily="18" charset="0"/>
                  <a:cs typeface="Times New Roman" pitchFamily="18" charset="0"/>
                </a:rPr>
                <a:t>Site la Gabelle</a:t>
              </a:r>
              <a:endParaRPr lang="fr-FR" sz="1400" i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3780780" y="1584400"/>
              <a:ext cx="1261884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1400" dirty="0">
                  <a:solidFill>
                    <a:srgbClr val="FF0000"/>
                  </a:solidFill>
                </a:rPr>
                <a:t>************</a:t>
              </a: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3204716" y="432272"/>
              <a:ext cx="1797800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1400" b="1" u="sng" dirty="0">
                  <a:latin typeface="Times New Roman" pitchFamily="18" charset="0"/>
                  <a:cs typeface="Times New Roman" pitchFamily="18" charset="0"/>
                </a:rPr>
                <a:t>Atelier PATISSERIE</a:t>
              </a: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3348732" y="720304"/>
              <a:ext cx="2317303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fr-FR" sz="12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Mardi de 9h00 à 12h00  </a:t>
              </a:r>
            </a:p>
            <a:p>
              <a:pPr lvl="0"/>
              <a:r>
                <a:rPr lang="fr-FR" sz="12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Jeudi de 14h00 à 17h00</a:t>
              </a:r>
            </a:p>
            <a:p>
              <a:pPr lvl="0"/>
              <a:r>
                <a:rPr lang="fr-FR" sz="12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. Dans  les locaux  de la Palud</a:t>
              </a:r>
              <a:endParaRPr lang="fr-FR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lvl="0"/>
              <a:r>
                <a:rPr lang="fr-FR" sz="12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8 € par séance sur inscription</a:t>
              </a:r>
              <a:endParaRPr lang="fr-FR" sz="1200" dirty="0"/>
            </a:p>
          </p:txBody>
        </p:sp>
        <p:pic>
          <p:nvPicPr>
            <p:cNvPr id="19" name="Image 18" descr="marche nordique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196604" y="3888656"/>
              <a:ext cx="726982" cy="787107"/>
            </a:xfrm>
            <a:prstGeom prst="rect">
              <a:avLst/>
            </a:prstGeom>
          </p:spPr>
        </p:pic>
        <p:pic>
          <p:nvPicPr>
            <p:cNvPr id="20" name="Image 19" descr="patisserie 1.jpg"/>
            <p:cNvPicPr>
              <a:picLocks noChangeAspect="1"/>
            </p:cNvPicPr>
            <p:nvPr/>
          </p:nvPicPr>
          <p:blipFill>
            <a:blip r:embed="rId5" cstate="print"/>
            <a:srcRect l="9524" t="-15313" r="9524" b="8114"/>
            <a:stretch>
              <a:fillRect/>
            </a:stretch>
          </p:blipFill>
          <p:spPr>
            <a:xfrm>
              <a:off x="5294144" y="576288"/>
              <a:ext cx="827256" cy="373521"/>
            </a:xfrm>
            <a:prstGeom prst="rect">
              <a:avLst/>
            </a:prstGeom>
          </p:spPr>
        </p:pic>
        <p:sp>
          <p:nvSpPr>
            <p:cNvPr id="21" name="Rectangle 20"/>
            <p:cNvSpPr/>
            <p:nvPr/>
          </p:nvSpPr>
          <p:spPr>
            <a:xfrm>
              <a:off x="3348732" y="1800424"/>
              <a:ext cx="1604863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1400" b="1" u="sng" dirty="0">
                  <a:latin typeface="Times New Roman" pitchFamily="18" charset="0"/>
                  <a:cs typeface="Times New Roman" pitchFamily="18" charset="0"/>
                </a:rPr>
                <a:t>Atelier BALADES</a:t>
              </a: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3313088" y="2160464"/>
              <a:ext cx="2808312" cy="15081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FR" sz="1200" b="1" dirty="0">
                  <a:latin typeface="Times New Roman" pitchFamily="18" charset="0"/>
                  <a:cs typeface="Times New Roman" pitchFamily="18" charset="0"/>
                </a:rPr>
                <a:t>Jeudi  de  8h15 à 12h00  </a:t>
              </a:r>
            </a:p>
            <a:p>
              <a:r>
                <a:rPr lang="fr-FR" sz="1200" b="1" dirty="0">
                  <a:latin typeface="Times New Roman" pitchFamily="18" charset="0"/>
                  <a:cs typeface="Times New Roman" pitchFamily="18" charset="0"/>
                </a:rPr>
                <a:t>Pour les sorties journée Pique – Nique retour vers 16h00</a:t>
              </a:r>
            </a:p>
            <a:p>
              <a:endParaRPr lang="fr-FR" sz="800" b="1" dirty="0">
                <a:latin typeface="Times New Roman" pitchFamily="18" charset="0"/>
                <a:cs typeface="Times New Roman" pitchFamily="18" charset="0"/>
              </a:endParaRPr>
            </a:p>
            <a:p>
              <a:r>
                <a:rPr lang="fr-FR" sz="1200" b="1" u="sng" dirty="0">
                  <a:latin typeface="Times New Roman" pitchFamily="18" charset="0"/>
                  <a:cs typeface="Times New Roman" pitchFamily="18" charset="0"/>
                </a:rPr>
                <a:t>Départ </a:t>
              </a:r>
              <a:r>
                <a:rPr lang="fr-FR" sz="1200" b="1" dirty="0">
                  <a:latin typeface="Times New Roman" pitchFamily="18" charset="0"/>
                  <a:cs typeface="Times New Roman" pitchFamily="18" charset="0"/>
                </a:rPr>
                <a:t>: 8h15  de Villeneuve </a:t>
              </a:r>
            </a:p>
            <a:p>
              <a:r>
                <a:rPr lang="fr-FR" sz="1200" b="1" dirty="0">
                  <a:latin typeface="Times New Roman" pitchFamily="18" charset="0"/>
                  <a:cs typeface="Times New Roman" pitchFamily="18" charset="0"/>
                </a:rPr>
                <a:t>Sur le parking de </a:t>
              </a:r>
              <a:r>
                <a:rPr lang="fr-FR" sz="1200" b="1" dirty="0" err="1">
                  <a:latin typeface="Times New Roman" pitchFamily="18" charset="0"/>
                  <a:cs typeface="Times New Roman" pitchFamily="18" charset="0"/>
                </a:rPr>
                <a:t>Franprix</a:t>
              </a:r>
              <a:endParaRPr lang="fr-FR" sz="1200" b="1" dirty="0">
                <a:latin typeface="Times New Roman" pitchFamily="18" charset="0"/>
                <a:cs typeface="Times New Roman" pitchFamily="18" charset="0"/>
              </a:endParaRPr>
            </a:p>
            <a:p>
              <a:r>
                <a:rPr lang="fr-FR" sz="1200" b="1" dirty="0">
                  <a:latin typeface="Times New Roman" pitchFamily="18" charset="0"/>
                  <a:cs typeface="Times New Roman" pitchFamily="18" charset="0"/>
                </a:rPr>
                <a:t>8h30 de l’Agachon à l’arrêt de bus</a:t>
              </a:r>
            </a:p>
            <a:p>
              <a:r>
                <a:rPr lang="fr-FR" sz="1200" b="1" dirty="0">
                  <a:latin typeface="Times New Roman" pitchFamily="18" charset="0"/>
                  <a:cs typeface="Times New Roman" pitchFamily="18" charset="0"/>
                </a:rPr>
                <a:t>8h30 de La Gabelle devant la Poste</a:t>
              </a:r>
            </a:p>
          </p:txBody>
        </p:sp>
        <p:pic>
          <p:nvPicPr>
            <p:cNvPr id="23" name="Picture 5" descr="C:\Users\ginette_2\AppData\Local\Microsoft\Windows\Temporary Internet Files\Content.IE5\OZSA772L\MC900286500[1].wmf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436964" y="1728416"/>
              <a:ext cx="359024" cy="643972"/>
            </a:xfrm>
            <a:prstGeom prst="rect">
              <a:avLst/>
            </a:prstGeom>
            <a:noFill/>
          </p:spPr>
        </p:pic>
        <p:pic>
          <p:nvPicPr>
            <p:cNvPr id="24" name="Picture 8" descr="C:\Documents and Settings\TEMP.GIGA\Local Settings\Temporary Internet Files\Content.IE5\KI5LA4Z3\MC900280862[1].wmf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5586142" y="2592512"/>
              <a:ext cx="535258" cy="720080"/>
            </a:xfrm>
            <a:prstGeom prst="rect">
              <a:avLst/>
            </a:prstGeom>
            <a:noFill/>
          </p:spPr>
        </p:pic>
        <p:sp>
          <p:nvSpPr>
            <p:cNvPr id="26" name="Rectangle 25"/>
            <p:cNvSpPr/>
            <p:nvPr/>
          </p:nvSpPr>
          <p:spPr>
            <a:xfrm>
              <a:off x="3852788" y="3672632"/>
              <a:ext cx="1261884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1400" dirty="0">
                  <a:solidFill>
                    <a:srgbClr val="FF0000"/>
                  </a:solidFill>
                </a:rPr>
                <a:t>************</a:t>
              </a: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2772668" y="5832872"/>
              <a:ext cx="1261884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1400" dirty="0">
                  <a:solidFill>
                    <a:srgbClr val="FF0000"/>
                  </a:solidFill>
                </a:rPr>
                <a:t>************</a:t>
              </a: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1476524" y="6048896"/>
              <a:ext cx="1654556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1400" b="1" u="sng" dirty="0">
                  <a:latin typeface="Times New Roman" pitchFamily="18" charset="0"/>
                  <a:cs typeface="Times New Roman" pitchFamily="18" charset="0"/>
                </a:rPr>
                <a:t>Atelier COUTURE</a:t>
              </a: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0" y="6480944"/>
              <a:ext cx="5941020" cy="8925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endParaRPr lang="fr-FR" sz="800" b="1" dirty="0"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r>
                <a:rPr lang="fr-FR" sz="1200" b="1" dirty="0">
                  <a:latin typeface="Times New Roman" pitchFamily="18" charset="0"/>
                  <a:cs typeface="Times New Roman" pitchFamily="18" charset="0"/>
                </a:rPr>
                <a:t>Les samedis de 14h30 à 17h30 : 7,50 € la séance. Dans les locaux de la Palud.</a:t>
              </a:r>
            </a:p>
            <a:p>
              <a:pPr algn="ctr"/>
              <a:endParaRPr lang="fr-FR" sz="800" dirty="0"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r>
                <a:rPr lang="fr-FR" sz="1200" dirty="0" err="1">
                  <a:latin typeface="Times New Roman" pitchFamily="18" charset="0"/>
                  <a:cs typeface="Times New Roman" pitchFamily="18" charset="0"/>
                </a:rPr>
                <a:t>Yolen</a:t>
              </a:r>
              <a:r>
                <a:rPr lang="fr-FR" sz="1200" dirty="0">
                  <a:latin typeface="Times New Roman" pitchFamily="18" charset="0"/>
                  <a:cs typeface="Times New Roman" pitchFamily="18" charset="0"/>
                </a:rPr>
                <a:t>’ couture est là pour vous conseiller, apprendre et guider. </a:t>
              </a:r>
            </a:p>
            <a:p>
              <a:pPr algn="ctr"/>
              <a:r>
                <a:rPr lang="fr-FR" sz="1200" dirty="0">
                  <a:latin typeface="Times New Roman" pitchFamily="18" charset="0"/>
                  <a:cs typeface="Times New Roman" pitchFamily="18" charset="0"/>
                </a:rPr>
                <a:t>Venez repriser un habit, créer, faire un ourlet...</a:t>
              </a:r>
            </a:p>
          </p:txBody>
        </p:sp>
        <p:pic>
          <p:nvPicPr>
            <p:cNvPr id="34" name="Image 33" descr="couture.jpg"/>
            <p:cNvPicPr>
              <a:picLocks noChangeAspect="1"/>
            </p:cNvPicPr>
            <p:nvPr/>
          </p:nvPicPr>
          <p:blipFill>
            <a:blip r:embed="rId8" cstate="print"/>
            <a:srcRect l="5078" t="18907" r="6292" b="15249"/>
            <a:stretch>
              <a:fillRect/>
            </a:stretch>
          </p:blipFill>
          <p:spPr>
            <a:xfrm>
              <a:off x="4068812" y="6048896"/>
              <a:ext cx="817962" cy="442324"/>
            </a:xfrm>
            <a:prstGeom prst="rect">
              <a:avLst/>
            </a:prstGeom>
          </p:spPr>
        </p:pic>
        <p:sp>
          <p:nvSpPr>
            <p:cNvPr id="30" name="Rectangle 29"/>
            <p:cNvSpPr/>
            <p:nvPr/>
          </p:nvSpPr>
          <p:spPr>
            <a:xfrm>
              <a:off x="2700660" y="9099878"/>
              <a:ext cx="407484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1100" dirty="0"/>
                <a:t>- 4 -</a:t>
              </a: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0" y="7345040"/>
              <a:ext cx="5869012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FR" sz="1400" dirty="0">
                  <a:solidFill>
                    <a:srgbClr val="FF0000"/>
                  </a:solidFill>
                </a:rPr>
                <a:t>***************************************************************</a:t>
              </a: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0" y="7489056"/>
              <a:ext cx="5797004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sz="1200" b="1" dirty="0">
                  <a:latin typeface="Times New Roman" pitchFamily="18" charset="0"/>
                  <a:cs typeface="Times New Roman" pitchFamily="18" charset="0"/>
                </a:rPr>
                <a:t>Pour  toutes les soirées une navette  est prévue au départ de </a:t>
              </a:r>
            </a:p>
            <a:p>
              <a:pPr algn="ctr"/>
              <a:r>
                <a:rPr lang="fr-FR" sz="1200" b="1" dirty="0">
                  <a:latin typeface="Times New Roman" pitchFamily="18" charset="0"/>
                  <a:cs typeface="Times New Roman" pitchFamily="18" charset="0"/>
                </a:rPr>
                <a:t>Villeneuve, l’Agachon  et de  La Gabelle.</a:t>
              </a:r>
            </a:p>
            <a:p>
              <a:pPr algn="ctr"/>
              <a:r>
                <a:rPr lang="fr-FR" sz="1200" b="1" dirty="0">
                  <a:latin typeface="Times New Roman" pitchFamily="18" charset="0"/>
                  <a:cs typeface="Times New Roman" pitchFamily="18" charset="0"/>
                </a:rPr>
                <a:t>Inscription obligatoire</a:t>
              </a: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0" y="8281144"/>
              <a:ext cx="6121400" cy="8925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sz="1200" b="1" dirty="0">
                  <a:latin typeface="Times New Roman" pitchFamily="18" charset="0"/>
                  <a:cs typeface="Times New Roman" pitchFamily="18" charset="0"/>
                </a:rPr>
                <a:t>Pour participer aux activités </a:t>
              </a:r>
              <a:r>
                <a:rPr lang="fr-FR" sz="1200" b="1" u="sng" dirty="0">
                  <a:latin typeface="Times New Roman" pitchFamily="18" charset="0"/>
                  <a:cs typeface="Times New Roman" pitchFamily="18" charset="0"/>
                </a:rPr>
                <a:t>l’adhésion à l’association est  obligatoire.</a:t>
              </a:r>
            </a:p>
            <a:p>
              <a:pPr algn="ctr"/>
              <a:endParaRPr lang="fr-FR" sz="800" b="1" u="sng" dirty="0"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r>
                <a:rPr lang="fr-FR" sz="1200" b="1" dirty="0">
                  <a:latin typeface="Times New Roman" pitchFamily="18" charset="0"/>
                  <a:cs typeface="Times New Roman" pitchFamily="18" charset="0"/>
                </a:rPr>
                <a:t>Tous les adhérents  peuvent participer aux activités des différents sites.</a:t>
              </a:r>
            </a:p>
            <a:p>
              <a:pPr algn="ctr"/>
              <a:endParaRPr lang="fr-FR" sz="800" b="1" dirty="0"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r>
                <a:rPr lang="fr-FR" sz="1200" b="1" dirty="0">
                  <a:latin typeface="Times New Roman" pitchFamily="18" charset="0"/>
                  <a:cs typeface="Times New Roman" pitchFamily="18" charset="0"/>
                </a:rPr>
                <a:t>Pas d’atelier pendant les vacances scolaires.</a:t>
              </a:r>
              <a:endParaRPr lang="fr-FR" sz="1200" b="1" u="sng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0" y="8137128"/>
              <a:ext cx="6121400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sz="1400" dirty="0">
                  <a:solidFill>
                    <a:srgbClr val="FF0000"/>
                  </a:solidFill>
                </a:rPr>
                <a:t>**************************</a:t>
              </a:r>
            </a:p>
          </p:txBody>
        </p:sp>
        <p:sp>
          <p:nvSpPr>
            <p:cNvPr id="41" name="ZoneTexte 40"/>
            <p:cNvSpPr txBox="1"/>
            <p:nvPr/>
          </p:nvSpPr>
          <p:spPr>
            <a:xfrm>
              <a:off x="0" y="4968776"/>
              <a:ext cx="2499402" cy="8002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b="1" u="sng" dirty="0">
                  <a:latin typeface="Times New Roman" pitchFamily="18" charset="0"/>
                  <a:cs typeface="Times New Roman" pitchFamily="18" charset="0"/>
                </a:rPr>
                <a:t>Cours de Gym  ados 15/18 ans</a:t>
              </a:r>
            </a:p>
            <a:p>
              <a:endParaRPr lang="fr-FR" sz="800" b="1" u="sng" dirty="0">
                <a:latin typeface="Times New Roman" pitchFamily="18" charset="0"/>
                <a:cs typeface="Times New Roman" pitchFamily="18" charset="0"/>
              </a:endParaRPr>
            </a:p>
            <a:p>
              <a:r>
                <a:rPr lang="fr-FR" sz="1200" b="1" dirty="0">
                  <a:latin typeface="Times New Roman" pitchFamily="18" charset="0"/>
                  <a:cs typeface="Times New Roman" pitchFamily="18" charset="0"/>
                </a:rPr>
                <a:t>Mercredi de 17h30 à 19h00</a:t>
              </a:r>
            </a:p>
            <a:p>
              <a:r>
                <a:rPr lang="fr-FR" sz="1200" b="1" dirty="0">
                  <a:latin typeface="Times New Roman" pitchFamily="18" charset="0"/>
                  <a:cs typeface="Times New Roman" pitchFamily="18" charset="0"/>
                </a:rPr>
                <a:t>Site de l’Agachon.</a:t>
              </a:r>
            </a:p>
          </p:txBody>
        </p:sp>
        <p:sp>
          <p:nvSpPr>
            <p:cNvPr id="43" name="ZoneTexte 42"/>
            <p:cNvSpPr txBox="1"/>
            <p:nvPr/>
          </p:nvSpPr>
          <p:spPr>
            <a:xfrm>
              <a:off x="3276724" y="3888656"/>
              <a:ext cx="2061783" cy="6155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b="1" u="sng" dirty="0">
                  <a:latin typeface="Times New Roman" pitchFamily="18" charset="0"/>
                  <a:cs typeface="Times New Roman" pitchFamily="18" charset="0"/>
                </a:rPr>
                <a:t>Équipe féminine de Foot</a:t>
              </a:r>
            </a:p>
            <a:p>
              <a:endParaRPr lang="fr-FR" sz="800" dirty="0">
                <a:latin typeface="Times New Roman" pitchFamily="18" charset="0"/>
                <a:cs typeface="Times New Roman" pitchFamily="18" charset="0"/>
              </a:endParaRPr>
            </a:p>
            <a:p>
              <a:r>
                <a:rPr lang="fr-FR" sz="1200" b="1" dirty="0">
                  <a:latin typeface="Times New Roman" pitchFamily="18" charset="0"/>
                  <a:cs typeface="Times New Roman" pitchFamily="18" charset="0"/>
                </a:rPr>
                <a:t>Samedi  de  9h00 à 12h00</a:t>
              </a:r>
            </a:p>
          </p:txBody>
        </p:sp>
        <p:pic>
          <p:nvPicPr>
            <p:cNvPr id="38" name="Image 37" descr="imagesJYHKO1XQ.jpg"/>
            <p:cNvPicPr>
              <a:picLocks noChangeAspect="1"/>
            </p:cNvPicPr>
            <p:nvPr/>
          </p:nvPicPr>
          <p:blipFill>
            <a:blip r:embed="rId9" cstate="print">
              <a:lum bright="10000"/>
            </a:blip>
            <a:stretch>
              <a:fillRect/>
            </a:stretch>
          </p:blipFill>
          <p:spPr>
            <a:xfrm>
              <a:off x="5148932" y="4176688"/>
              <a:ext cx="792088" cy="487439"/>
            </a:xfrm>
            <a:prstGeom prst="rect">
              <a:avLst/>
            </a:prstGeom>
          </p:spPr>
        </p:pic>
        <p:pic>
          <p:nvPicPr>
            <p:cNvPr id="40" name="Image 39" descr="gym ados2.jpg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196604" y="5256808"/>
              <a:ext cx="725581" cy="541395"/>
            </a:xfrm>
            <a:prstGeom prst="rect">
              <a:avLst/>
            </a:prstGeom>
          </p:spPr>
        </p:pic>
        <p:sp>
          <p:nvSpPr>
            <p:cNvPr id="42" name="Rectangle 41"/>
            <p:cNvSpPr/>
            <p:nvPr/>
          </p:nvSpPr>
          <p:spPr>
            <a:xfrm>
              <a:off x="3348732" y="4968776"/>
              <a:ext cx="2574106" cy="8617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FR" sz="1400" b="1" u="sng" dirty="0">
                  <a:latin typeface="Times New Roman" pitchFamily="18" charset="0"/>
                  <a:cs typeface="Times New Roman" pitchFamily="18" charset="0"/>
                </a:rPr>
                <a:t>Atelier  SENSI SPORT maman</a:t>
              </a:r>
            </a:p>
            <a:p>
              <a:pPr algn="ctr"/>
              <a:r>
                <a:rPr lang="fr-FR" sz="1200" b="1" u="sng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fr-FR" sz="1200" b="1" dirty="0">
                  <a:latin typeface="Times New Roman" pitchFamily="18" charset="0"/>
                  <a:cs typeface="Times New Roman" pitchFamily="18" charset="0"/>
                </a:rPr>
                <a:t>Dernière séance Lundi 14 Mai  de 13h30 à 15h30</a:t>
              </a:r>
            </a:p>
            <a:p>
              <a:pPr algn="ctr"/>
              <a:r>
                <a:rPr lang="fr-FR" sz="1200" b="1" dirty="0">
                  <a:latin typeface="Times New Roman" pitchFamily="18" charset="0"/>
                  <a:cs typeface="Times New Roman" pitchFamily="18" charset="0"/>
                </a:rPr>
                <a:t>Site la Gabelle      GRATUIT</a:t>
              </a:r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e 17"/>
          <p:cNvGrpSpPr/>
          <p:nvPr/>
        </p:nvGrpSpPr>
        <p:grpSpPr>
          <a:xfrm>
            <a:off x="0" y="0"/>
            <a:ext cx="6121400" cy="9361488"/>
            <a:chOff x="0" y="0"/>
            <a:chExt cx="6121400" cy="9361488"/>
          </a:xfrm>
        </p:grpSpPr>
        <p:sp>
          <p:nvSpPr>
            <p:cNvPr id="2" name="Rectangle 1"/>
            <p:cNvSpPr/>
            <p:nvPr/>
          </p:nvSpPr>
          <p:spPr>
            <a:xfrm>
              <a:off x="0" y="6408936"/>
              <a:ext cx="6121400" cy="3781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b="1" u="sng" dirty="0">
                  <a:latin typeface="Times New Roman" pitchFamily="18" charset="0"/>
                  <a:cs typeface="Times New Roman" pitchFamily="18" charset="0"/>
                </a:rPr>
                <a:t>Pour participer aux balades</a:t>
              </a:r>
              <a:endParaRPr lang="fr-FR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" name="Rectangle 2"/>
            <p:cNvSpPr/>
            <p:nvPr/>
          </p:nvSpPr>
          <p:spPr>
            <a:xfrm>
              <a:off x="0" y="6696968"/>
              <a:ext cx="3060700" cy="2492990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>
                <a:buFont typeface="Arial" pitchFamily="34" charset="0"/>
                <a:buChar char="•"/>
              </a:pPr>
              <a:r>
                <a:rPr lang="fr-FR" sz="1200" b="1" dirty="0">
                  <a:latin typeface="Times New Roman" pitchFamily="18" charset="0"/>
                  <a:cs typeface="Times New Roman" pitchFamily="18" charset="0"/>
                </a:rPr>
                <a:t>Obligation d’adhésion aux  CSCF. </a:t>
              </a:r>
            </a:p>
            <a:p>
              <a:pPr>
                <a:buFont typeface="Arial" pitchFamily="34" charset="0"/>
                <a:buChar char="•"/>
              </a:pPr>
              <a:r>
                <a:rPr lang="fr-FR" sz="1200" b="1" dirty="0">
                  <a:latin typeface="Times New Roman" pitchFamily="18" charset="0"/>
                  <a:cs typeface="Times New Roman" pitchFamily="18" charset="0"/>
                </a:rPr>
                <a:t>Certificat médical avant la première marche.</a:t>
              </a:r>
            </a:p>
            <a:p>
              <a:pPr>
                <a:buFont typeface="Arial" pitchFamily="34" charset="0"/>
                <a:buChar char="•"/>
              </a:pPr>
              <a:r>
                <a:rPr lang="fr-FR" sz="1200" b="1" dirty="0">
                  <a:latin typeface="Times New Roman" pitchFamily="18" charset="0"/>
                  <a:cs typeface="Times New Roman" pitchFamily="18" charset="0"/>
                </a:rPr>
                <a:t> Point de RDV sur le parking du supermarché </a:t>
              </a:r>
              <a:r>
                <a:rPr lang="fr-FR" sz="1200" b="1" dirty="0" err="1">
                  <a:latin typeface="Times New Roman" pitchFamily="18" charset="0"/>
                  <a:cs typeface="Times New Roman" pitchFamily="18" charset="0"/>
                </a:rPr>
                <a:t>Franprix</a:t>
              </a:r>
              <a:r>
                <a:rPr lang="fr-FR" sz="1200" b="1" dirty="0">
                  <a:latin typeface="Times New Roman" pitchFamily="18" charset="0"/>
                  <a:cs typeface="Times New Roman" pitchFamily="18" charset="0"/>
                </a:rPr>
                <a:t> (Villeneuve)</a:t>
              </a:r>
            </a:p>
            <a:p>
              <a:pPr>
                <a:buFont typeface="Arial" pitchFamily="34" charset="0"/>
                <a:buChar char="•"/>
              </a:pPr>
              <a:r>
                <a:rPr lang="fr-FR" sz="1200" b="1" dirty="0">
                  <a:latin typeface="Times New Roman" pitchFamily="18" charset="0"/>
                  <a:cs typeface="Times New Roman" pitchFamily="18" charset="0"/>
                </a:rPr>
                <a:t> Départ </a:t>
              </a:r>
              <a:r>
                <a:rPr lang="fr-FR" sz="1200" b="1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fr-FR" sz="12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8h15 </a:t>
              </a:r>
              <a:r>
                <a:rPr lang="fr-FR" sz="1200" b="1" dirty="0">
                  <a:latin typeface="Times New Roman" pitchFamily="18" charset="0"/>
                  <a:cs typeface="Times New Roman" pitchFamily="18" charset="0"/>
                </a:rPr>
                <a:t>de Villeneuve et </a:t>
              </a:r>
            </a:p>
            <a:p>
              <a:pPr>
                <a:buFont typeface="Arial" pitchFamily="34" charset="0"/>
                <a:buChar char="•"/>
              </a:pPr>
              <a:r>
                <a:rPr lang="fr-FR" sz="1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fr-FR" sz="12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8h30 </a:t>
              </a:r>
              <a:r>
                <a:rPr lang="fr-FR" sz="1200" b="1" dirty="0">
                  <a:latin typeface="Times New Roman" pitchFamily="18" charset="0"/>
                  <a:cs typeface="Times New Roman" pitchFamily="18" charset="0"/>
                </a:rPr>
                <a:t>de l’Agachon  devant l’arrêt du bus</a:t>
              </a:r>
            </a:p>
            <a:p>
              <a:pPr>
                <a:buFont typeface="Arial" pitchFamily="34" charset="0"/>
                <a:buChar char="•"/>
              </a:pPr>
              <a:r>
                <a:rPr lang="fr-FR" sz="1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fr-FR" sz="12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8h30</a:t>
              </a:r>
              <a:r>
                <a:rPr lang="fr-FR" sz="1200" b="1" dirty="0">
                  <a:latin typeface="Times New Roman" pitchFamily="18" charset="0"/>
                  <a:cs typeface="Times New Roman" pitchFamily="18" charset="0"/>
                </a:rPr>
                <a:t> de la Gabelle devant la poste</a:t>
              </a:r>
            </a:p>
            <a:p>
              <a:pPr>
                <a:buFont typeface="Arial" pitchFamily="34" charset="0"/>
                <a:buChar char="•"/>
              </a:pPr>
              <a:r>
                <a:rPr lang="fr-FR" sz="1200" b="1" dirty="0">
                  <a:latin typeface="Times New Roman" pitchFamily="18" charset="0"/>
                  <a:cs typeface="Times New Roman" pitchFamily="18" charset="0"/>
                </a:rPr>
                <a:t>Retour entre </a:t>
              </a:r>
              <a:r>
                <a:rPr lang="fr-FR" sz="12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12h00</a:t>
              </a:r>
              <a:r>
                <a:rPr lang="fr-FR" sz="1200" b="1" dirty="0">
                  <a:latin typeface="Times New Roman" pitchFamily="18" charset="0"/>
                  <a:cs typeface="Times New Roman" pitchFamily="18" charset="0"/>
                </a:rPr>
                <a:t> et </a:t>
              </a:r>
              <a:r>
                <a:rPr lang="fr-FR" sz="12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13h00</a:t>
              </a:r>
              <a:r>
                <a:rPr lang="fr-FR" sz="1200" b="1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</a:p>
            <a:p>
              <a:pPr>
                <a:buFont typeface="Arial" pitchFamily="34" charset="0"/>
                <a:buChar char="•"/>
              </a:pPr>
              <a:r>
                <a:rPr lang="fr-FR" sz="1200" b="1" dirty="0">
                  <a:latin typeface="Times New Roman" pitchFamily="18" charset="0"/>
                  <a:cs typeface="Times New Roman" pitchFamily="18" charset="0"/>
                </a:rPr>
                <a:t> Pour  les sorties pique – nique   retour vers </a:t>
              </a:r>
              <a:r>
                <a:rPr lang="fr-FR" sz="12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16h00.</a:t>
              </a:r>
            </a:p>
            <a:p>
              <a:pPr>
                <a:buFont typeface="Arial" pitchFamily="34" charset="0"/>
                <a:buChar char="•"/>
              </a:pPr>
              <a:r>
                <a:rPr lang="fr-FR" sz="1200" b="1" dirty="0">
                  <a:latin typeface="Times New Roman" pitchFamily="18" charset="0"/>
                  <a:cs typeface="Times New Roman" pitchFamily="18" charset="0"/>
                </a:rPr>
                <a:t>Faites – vous inscrire pour les sorties marches. </a:t>
              </a:r>
              <a:r>
                <a:rPr lang="fr-FR" sz="1200" b="1" u="sng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Participation  de 5€ pour l’année</a:t>
              </a:r>
              <a:r>
                <a:rPr lang="fr-FR" sz="1200" b="1" dirty="0">
                  <a:latin typeface="Times New Roman" pitchFamily="18" charset="0"/>
                  <a:cs typeface="Times New Roman" pitchFamily="18" charset="0"/>
                </a:rPr>
                <a:t>.</a:t>
              </a:r>
            </a:p>
          </p:txBody>
        </p:sp>
        <p:sp>
          <p:nvSpPr>
            <p:cNvPr id="4" name="Rectangle 3"/>
            <p:cNvSpPr/>
            <p:nvPr/>
          </p:nvSpPr>
          <p:spPr>
            <a:xfrm>
              <a:off x="3060700" y="6768976"/>
              <a:ext cx="3060700" cy="1985110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>
                <a:buFont typeface="Arial" pitchFamily="34" charset="0"/>
                <a:buChar char="•"/>
              </a:pPr>
              <a:r>
                <a:rPr lang="fr-FR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fr-FR" sz="1200" b="1" dirty="0">
                  <a:latin typeface="Times New Roman" pitchFamily="18" charset="0"/>
                  <a:cs typeface="Times New Roman" pitchFamily="18" charset="0"/>
                </a:rPr>
                <a:t>Prévoir : Chaussures de marche, sac à dos, bouteille d’eau, casquette et bâtons.</a:t>
              </a:r>
            </a:p>
            <a:p>
              <a:pPr>
                <a:buFont typeface="Arial" pitchFamily="34" charset="0"/>
                <a:buChar char="•"/>
              </a:pPr>
              <a:r>
                <a:rPr lang="fr-FR" sz="1200" b="1" dirty="0">
                  <a:latin typeface="Times New Roman" pitchFamily="18" charset="0"/>
                  <a:cs typeface="Times New Roman" pitchFamily="18" charset="0"/>
                </a:rPr>
                <a:t>Pour tous renseignements s’adresser au  secrétariat du Centre:</a:t>
              </a:r>
            </a:p>
            <a:p>
              <a:pPr>
                <a:buFont typeface="Arial" pitchFamily="34" charset="0"/>
                <a:buChar char="•"/>
              </a:pPr>
              <a:r>
                <a:rPr lang="fr-FR" sz="1200" b="1" dirty="0">
                  <a:latin typeface="Times New Roman" pitchFamily="18" charset="0"/>
                  <a:cs typeface="Times New Roman" pitchFamily="18" charset="0"/>
                </a:rPr>
                <a:t> Tél: </a:t>
              </a:r>
              <a:r>
                <a:rPr lang="fr-FR" sz="1200" b="1" u="sng" dirty="0">
                  <a:latin typeface="Times New Roman" pitchFamily="18" charset="0"/>
                  <a:cs typeface="Times New Roman" pitchFamily="18" charset="0"/>
                </a:rPr>
                <a:t>09 52 13 85 10 </a:t>
              </a:r>
            </a:p>
            <a:p>
              <a:pPr>
                <a:buFont typeface="Arial" pitchFamily="34" charset="0"/>
                <a:buChar char="•"/>
              </a:pPr>
              <a:r>
                <a:rPr lang="fr-FR" sz="1200" b="1" dirty="0">
                  <a:latin typeface="Times New Roman" pitchFamily="18" charset="0"/>
                  <a:cs typeface="Times New Roman" pitchFamily="18" charset="0"/>
                </a:rPr>
                <a:t>ou à Mme Ginette GATTO:</a:t>
              </a:r>
            </a:p>
            <a:p>
              <a:pPr>
                <a:buFont typeface="Arial" pitchFamily="34" charset="0"/>
                <a:buChar char="•"/>
              </a:pPr>
              <a:r>
                <a:rPr lang="fr-FR" sz="1200" b="1" dirty="0">
                  <a:latin typeface="Times New Roman" pitchFamily="18" charset="0"/>
                  <a:cs typeface="Times New Roman" pitchFamily="18" charset="0"/>
                </a:rPr>
                <a:t> tél: </a:t>
              </a:r>
              <a:r>
                <a:rPr lang="fr-FR" sz="1200" b="1" u="sng" dirty="0">
                  <a:latin typeface="Times New Roman" pitchFamily="18" charset="0"/>
                  <a:cs typeface="Times New Roman" pitchFamily="18" charset="0"/>
                </a:rPr>
                <a:t>06 83 10 79 55.</a:t>
              </a:r>
            </a:p>
            <a:p>
              <a:r>
                <a:rPr lang="fr-FR" sz="1200" b="1" dirty="0">
                  <a:latin typeface="Times New Roman" pitchFamily="18" charset="0"/>
                  <a:cs typeface="Times New Roman" pitchFamily="18" charset="0"/>
                </a:rPr>
                <a:t>En cas d’absence à une marche prévenir la veille Mme GATTO</a:t>
              </a:r>
              <a:r>
                <a:rPr lang="fr-FR" b="1" dirty="0">
                  <a:latin typeface="Times New Roman" pitchFamily="18" charset="0"/>
                  <a:cs typeface="Times New Roman" pitchFamily="18" charset="0"/>
                </a:rPr>
                <a:t>.</a:t>
              </a:r>
            </a:p>
          </p:txBody>
        </p:sp>
        <p:sp>
          <p:nvSpPr>
            <p:cNvPr id="6" name="ZoneTexte 5"/>
            <p:cNvSpPr txBox="1"/>
            <p:nvPr/>
          </p:nvSpPr>
          <p:spPr>
            <a:xfrm>
              <a:off x="3060700" y="8641184"/>
              <a:ext cx="3060700" cy="535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b="1" dirty="0">
                  <a:latin typeface="Times New Roman" pitchFamily="18" charset="0"/>
                  <a:cs typeface="Times New Roman" pitchFamily="18" charset="0"/>
                </a:rPr>
                <a:t>Tous les adhérents des  CSCF sont les bienvenus </a:t>
              </a:r>
            </a:p>
          </p:txBody>
        </p:sp>
        <p:pic>
          <p:nvPicPr>
            <p:cNvPr id="20" name="Picture 8" descr="C:\Documents and Settings\TEMP.GIGA\Local Settings\Temporary Internet Files\Content.IE5\KI5LA4Z3\MC900280862[1].wmf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0"/>
              <a:ext cx="898933" cy="1264950"/>
            </a:xfrm>
            <a:prstGeom prst="rect">
              <a:avLst/>
            </a:prstGeom>
            <a:noFill/>
          </p:spPr>
        </p:pic>
        <p:sp>
          <p:nvSpPr>
            <p:cNvPr id="21" name="ZoneTexte 20"/>
            <p:cNvSpPr txBox="1"/>
            <p:nvPr/>
          </p:nvSpPr>
          <p:spPr>
            <a:xfrm>
              <a:off x="1003938" y="0"/>
              <a:ext cx="4177797" cy="661704"/>
            </a:xfrm>
            <a:prstGeom prst="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fr-FR" b="1" i="1" dirty="0">
                  <a:latin typeface="Times New Roman" pitchFamily="18" charset="0"/>
                  <a:cs typeface="Times New Roman" pitchFamily="18" charset="0"/>
                </a:rPr>
                <a:t>BALADES– CENTRES SOCIAUX ET CULTURELS FRÉJUSIENS 2017 - 2018</a:t>
              </a:r>
            </a:p>
          </p:txBody>
        </p:sp>
        <p:sp>
          <p:nvSpPr>
            <p:cNvPr id="22" name="ZoneTexte 21"/>
            <p:cNvSpPr txBox="1"/>
            <p:nvPr/>
          </p:nvSpPr>
          <p:spPr>
            <a:xfrm>
              <a:off x="0" y="699826"/>
              <a:ext cx="6121400" cy="4096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000" b="1" i="1" u="sng" dirty="0">
                  <a:latin typeface="Times New Roman" pitchFamily="18" charset="0"/>
                  <a:cs typeface="Times New Roman" pitchFamily="18" charset="0"/>
                </a:rPr>
                <a:t>TOUS LES JEUDIS OU  VENDREDIS</a:t>
              </a:r>
            </a:p>
          </p:txBody>
        </p:sp>
        <p:pic>
          <p:nvPicPr>
            <p:cNvPr id="23" name="Picture 5" descr="C:\Users\ginette_2\AppData\Local\Microsoft\Windows\Temporary Internet Files\Content.IE5\OZSA772L\MC900286500[1].wm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246006" y="0"/>
              <a:ext cx="875394" cy="1163609"/>
            </a:xfrm>
            <a:prstGeom prst="rect">
              <a:avLst/>
            </a:prstGeom>
            <a:noFill/>
          </p:spPr>
        </p:pic>
        <p:sp>
          <p:nvSpPr>
            <p:cNvPr id="24" name="ZoneTexte 23"/>
            <p:cNvSpPr txBox="1"/>
            <p:nvPr/>
          </p:nvSpPr>
          <p:spPr>
            <a:xfrm>
              <a:off x="0" y="1368376"/>
              <a:ext cx="2988692" cy="338554"/>
            </a:xfrm>
            <a:prstGeom prst="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fr-FR" sz="1600" b="1" i="1" dirty="0">
                  <a:latin typeface="Times New Roman" pitchFamily="18" charset="0"/>
                  <a:cs typeface="Times New Roman" pitchFamily="18" charset="0"/>
                </a:rPr>
                <a:t>MOIS DE MAI  2018</a:t>
              </a:r>
            </a:p>
          </p:txBody>
        </p:sp>
        <p:sp>
          <p:nvSpPr>
            <p:cNvPr id="26" name="ZoneTexte 25"/>
            <p:cNvSpPr txBox="1"/>
            <p:nvPr/>
          </p:nvSpPr>
          <p:spPr>
            <a:xfrm>
              <a:off x="3060700" y="3096568"/>
              <a:ext cx="3060700" cy="346606"/>
            </a:xfrm>
            <a:prstGeom prst="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fr-FR" sz="1600" b="1" i="1" dirty="0">
                  <a:latin typeface="Times New Roman" pitchFamily="18" charset="0"/>
                  <a:cs typeface="Times New Roman" pitchFamily="18" charset="0"/>
                </a:rPr>
                <a:t>MOIS JUIN 2018</a:t>
              </a:r>
            </a:p>
          </p:txBody>
        </p:sp>
        <p:sp>
          <p:nvSpPr>
            <p:cNvPr id="27" name="ZoneTexte 26"/>
            <p:cNvSpPr txBox="1"/>
            <p:nvPr/>
          </p:nvSpPr>
          <p:spPr>
            <a:xfrm>
              <a:off x="3060700" y="3456608"/>
              <a:ext cx="3060700" cy="2893100"/>
            </a:xfrm>
            <a:prstGeom prst="rect">
              <a:avLst/>
            </a:prstGeom>
            <a:noFill/>
            <a:ln w="38100"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b="1" i="1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JEUDI 7 JUIN</a:t>
              </a:r>
            </a:p>
            <a:p>
              <a:pPr algn="ctr"/>
              <a:endParaRPr lang="fr-FR" sz="800" b="1" i="1" dirty="0"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r>
                <a:rPr lang="fr-FR" sz="1400" b="1" i="1" dirty="0">
                  <a:latin typeface="Times New Roman" pitchFamily="18" charset="0"/>
                  <a:cs typeface="Times New Roman" pitchFamily="18" charset="0"/>
                </a:rPr>
                <a:t>Château  du Rouet</a:t>
              </a:r>
            </a:p>
            <a:p>
              <a:pPr algn="ctr"/>
              <a:endParaRPr lang="fr-FR" sz="800" b="1" i="1" dirty="0"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r>
                <a:rPr lang="fr-FR" sz="1400" b="1" i="1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JEUDI 14 JUIN</a:t>
              </a:r>
            </a:p>
            <a:p>
              <a:pPr algn="ctr"/>
              <a:endParaRPr lang="fr-FR" sz="800" b="1" i="1" dirty="0"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r>
                <a:rPr lang="fr-FR" sz="1400" b="1" i="1" dirty="0">
                  <a:latin typeface="Times New Roman" pitchFamily="18" charset="0"/>
                  <a:cs typeface="Times New Roman" pitchFamily="18" charset="0"/>
                </a:rPr>
                <a:t>Marre  Trache</a:t>
              </a:r>
            </a:p>
            <a:p>
              <a:pPr algn="ctr"/>
              <a:endParaRPr lang="fr-FR" sz="800" b="1" i="1" dirty="0"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r>
                <a:rPr lang="fr-FR" sz="1400" b="1" i="1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JEUDI  21 JUIN</a:t>
              </a:r>
              <a:endParaRPr lang="fr-FR" sz="1400" b="1" i="1" dirty="0"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endParaRPr lang="fr-FR" sz="800" b="1" i="1" dirty="0"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r>
                <a:rPr lang="fr-FR" sz="1400" b="1" i="1" dirty="0">
                  <a:latin typeface="Times New Roman" pitchFamily="18" charset="0"/>
                  <a:cs typeface="Times New Roman" pitchFamily="18" charset="0"/>
                </a:rPr>
                <a:t>Forêt domaniale de la colle du Rouet </a:t>
              </a:r>
            </a:p>
            <a:p>
              <a:pPr algn="ctr"/>
              <a:r>
                <a:rPr lang="fr-FR" sz="800" b="1" i="1" dirty="0">
                  <a:latin typeface="Times New Roman" pitchFamily="18" charset="0"/>
                  <a:cs typeface="Times New Roman" pitchFamily="18" charset="0"/>
                </a:rPr>
                <a:t>                                                                                                              </a:t>
              </a:r>
            </a:p>
            <a:p>
              <a:pPr algn="ctr"/>
              <a:r>
                <a:rPr lang="fr-FR" sz="1400" b="1" i="1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JEUDI  28 JUIN</a:t>
              </a:r>
              <a:endParaRPr lang="fr-FR" sz="8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r>
                <a:rPr lang="fr-FR" sz="1400" b="1" i="1" dirty="0">
                  <a:latin typeface="Times New Roman" pitchFamily="18" charset="0"/>
                  <a:cs typeface="Times New Roman" pitchFamily="18" charset="0"/>
                </a:rPr>
                <a:t>Cascade du BAOU</a:t>
              </a:r>
            </a:p>
            <a:p>
              <a:pPr algn="ctr"/>
              <a:r>
                <a:rPr lang="fr-FR" sz="1400" b="1" i="1" dirty="0">
                  <a:latin typeface="Times New Roman" pitchFamily="18" charset="0"/>
                  <a:cs typeface="Times New Roman" pitchFamily="18" charset="0"/>
                </a:rPr>
                <a:t>Sortie à la journée</a:t>
              </a:r>
              <a:endParaRPr lang="fr-FR" sz="8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endParaRPr lang="fr-FR" sz="800" b="1" i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5" name="ZoneTexte 24"/>
            <p:cNvSpPr txBox="1"/>
            <p:nvPr/>
          </p:nvSpPr>
          <p:spPr>
            <a:xfrm>
              <a:off x="0" y="1728416"/>
              <a:ext cx="2988692" cy="2339102"/>
            </a:xfrm>
            <a:prstGeom prst="rect">
              <a:avLst/>
            </a:prstGeom>
            <a:ln w="28575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fr-FR" sz="1400" b="1" i="1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JEUDI  17 MAI</a:t>
              </a:r>
            </a:p>
            <a:p>
              <a:pPr algn="ctr"/>
              <a:endParaRPr lang="fr-FR" sz="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r>
                <a:rPr lang="fr-FR" sz="1400" b="1" i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Château  des Demoiselles</a:t>
              </a:r>
            </a:p>
            <a:p>
              <a:pPr algn="ctr"/>
              <a:endParaRPr lang="fr-FR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r>
                <a:rPr lang="fr-FR" sz="1400" b="1" i="1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JEUDI 24  MAI</a:t>
              </a:r>
            </a:p>
            <a:p>
              <a:pPr algn="ctr"/>
              <a:endParaRPr lang="fr-FR" sz="8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r>
                <a:rPr lang="fr-FR" sz="1400" b="1" i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Col de l’aire de l’olivier</a:t>
              </a:r>
            </a:p>
            <a:p>
              <a:pPr algn="ctr"/>
              <a:endParaRPr lang="fr-FR" sz="8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r>
                <a:rPr lang="fr-FR" sz="1400" b="1" i="1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JEUDI 31 MAI</a:t>
              </a:r>
            </a:p>
            <a:p>
              <a:pPr algn="ctr"/>
              <a:r>
                <a:rPr lang="fr-FR" sz="800" b="1" i="1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</a:p>
            <a:p>
              <a:pPr algn="ctr"/>
              <a:r>
                <a:rPr lang="fr-FR" sz="1400" b="1" i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Les </a:t>
              </a:r>
              <a:r>
                <a:rPr lang="fr-FR" sz="1400" b="1" i="1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Malavettes</a:t>
              </a:r>
              <a:endParaRPr lang="fr-FR" sz="14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endParaRPr lang="fr-FR" sz="8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endParaRPr lang="fr-FR" sz="8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8" name="ZoneTexte 47"/>
            <p:cNvSpPr txBox="1"/>
            <p:nvPr/>
          </p:nvSpPr>
          <p:spPr>
            <a:xfrm>
              <a:off x="2556644" y="9099878"/>
              <a:ext cx="34817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100" dirty="0">
                  <a:latin typeface="Times New Roman" pitchFamily="18" charset="0"/>
                  <a:cs typeface="Times New Roman" pitchFamily="18" charset="0"/>
                </a:rPr>
                <a:t>-5-</a:t>
              </a:r>
            </a:p>
          </p:txBody>
        </p:sp>
        <p:pic>
          <p:nvPicPr>
            <p:cNvPr id="29" name="Image 28" descr="Photo0219.jpg"/>
            <p:cNvPicPr>
              <a:picLocks noChangeAspect="1"/>
            </p:cNvPicPr>
            <p:nvPr/>
          </p:nvPicPr>
          <p:blipFill>
            <a:blip r:embed="rId4" cstate="print"/>
            <a:srcRect t="9375"/>
            <a:stretch>
              <a:fillRect/>
            </a:stretch>
          </p:blipFill>
          <p:spPr>
            <a:xfrm>
              <a:off x="3132708" y="1152352"/>
              <a:ext cx="2880320" cy="1918716"/>
            </a:xfrm>
            <a:prstGeom prst="rect">
              <a:avLst/>
            </a:prstGeom>
          </p:spPr>
        </p:pic>
        <p:pic>
          <p:nvPicPr>
            <p:cNvPr id="17" name="Image 16" descr="Pont de l'endre1 21-04-18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8372" y="4176688"/>
              <a:ext cx="2808312" cy="2169511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lum bright="10000" contrast="10000"/>
          </a:blip>
          <a:srcRect l="1877" t="1095" r="1832"/>
          <a:stretch>
            <a:fillRect/>
          </a:stretch>
        </p:blipFill>
        <p:spPr bwMode="auto">
          <a:xfrm>
            <a:off x="0" y="191252"/>
            <a:ext cx="6121400" cy="8954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2"/>
          <p:cNvSpPr/>
          <p:nvPr/>
        </p:nvSpPr>
        <p:spPr>
          <a:xfrm>
            <a:off x="2700660" y="8992156"/>
            <a:ext cx="41870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100" dirty="0">
                <a:latin typeface="Times New Roman" pitchFamily="18" charset="0"/>
                <a:cs typeface="Times New Roman" pitchFamily="18" charset="0"/>
              </a:rPr>
              <a:t>- 6 -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121400" cy="8825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2"/>
          <p:cNvSpPr/>
          <p:nvPr/>
        </p:nvSpPr>
        <p:spPr>
          <a:xfrm>
            <a:off x="2700660" y="9099878"/>
            <a:ext cx="40748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100" dirty="0"/>
              <a:t>- 7 -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700660" y="9099878"/>
            <a:ext cx="37542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100" dirty="0"/>
              <a:t>-8 -</a:t>
            </a:r>
          </a:p>
        </p:txBody>
      </p:sp>
      <p:pic>
        <p:nvPicPr>
          <p:cNvPr id="4300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2700" y="0"/>
            <a:ext cx="6134100" cy="8929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009" name="Picture 1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88256"/>
            <a:ext cx="6121400" cy="8784976"/>
          </a:xfrm>
          <a:prstGeom prst="rect">
            <a:avLst/>
          </a:prstGeom>
          <a:noFill/>
          <a:ln w="9525" cap="flat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2700660" y="9099878"/>
            <a:ext cx="40748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100" dirty="0"/>
              <a:t>- 9 -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26722</TotalTime>
  <Words>1213</Words>
  <Application>Microsoft Office PowerPoint</Application>
  <PresentationFormat>Personnalisé</PresentationFormat>
  <Paragraphs>262</Paragraphs>
  <Slides>28</Slides>
  <Notes>2</Notes>
  <HiddenSlides>0</HiddenSlides>
  <MMClips>0</MMClips>
  <ScaleCrop>false</ScaleCrop>
  <HeadingPairs>
    <vt:vector size="8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28</vt:i4>
      </vt:variant>
    </vt:vector>
  </HeadingPairs>
  <TitlesOfParts>
    <vt:vector size="38" baseType="lpstr">
      <vt:lpstr>BatangChe</vt:lpstr>
      <vt:lpstr>Arial</vt:lpstr>
      <vt:lpstr>Arial Black</vt:lpstr>
      <vt:lpstr>Bradley Hand ITC</vt:lpstr>
      <vt:lpstr>Calibri</vt:lpstr>
      <vt:lpstr>Cambria</vt:lpstr>
      <vt:lpstr>Times New Roman</vt:lpstr>
      <vt:lpstr>Wingdings</vt:lpstr>
      <vt:lpstr>Thème Office</vt:lpstr>
      <vt:lpstr>Document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gazette septembre - octobre  2017</dc:title>
  <dc:creator>ginette gatto</dc:creator>
  <cp:lastModifiedBy>Sandrine Montagard</cp:lastModifiedBy>
  <cp:revision>1876</cp:revision>
  <dcterms:created xsi:type="dcterms:W3CDTF">2015-10-11T22:20:30Z</dcterms:created>
  <dcterms:modified xsi:type="dcterms:W3CDTF">2018-05-02T15:17:48Z</dcterms:modified>
</cp:coreProperties>
</file>